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5" r:id="rId6"/>
    <p:sldMasterId id="2147483724" r:id="rId7"/>
  </p:sldMasterIdLst>
  <p:notesMasterIdLst>
    <p:notesMasterId r:id="rId17"/>
  </p:notesMasterIdLst>
  <p:sldIdLst>
    <p:sldId id="2147475143" r:id="rId8"/>
    <p:sldId id="2147483644" r:id="rId9"/>
    <p:sldId id="2147483645" r:id="rId10"/>
    <p:sldId id="2147483614" r:id="rId11"/>
    <p:sldId id="2147483646" r:id="rId12"/>
    <p:sldId id="2147483639" r:id="rId13"/>
    <p:sldId id="287" r:id="rId14"/>
    <p:sldId id="286" r:id="rId15"/>
    <p:sldId id="2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716304-D71C-E1E8-5B0B-B47C87D103A1}" name="Shapiro, Hailey@CHHS" initials="HS" userId="S::Hailey.Shapiro@CHHS.CA.GOV::c5d53711-cf87-4a64-be22-b8b5b9dd4067" providerId="AD"/>
  <p188:author id="{EADC1412-57FF-D34F-1EE8-1858CCE47B19}" name="Vangrow, Ali@CHHS" initials="AV" userId="S::ali.vangrow@CHHS.CA.GOV::05cf469e-1238-4495-8f7e-4c3d26114eab" providerId="AD"/>
  <p188:author id="{BEAB044F-2E9C-BDCC-02C9-9058D08A3C8C}" name="Welch, Stephanie@CHHS" initials="SW" userId="S::Stephanie.Welch@CHHS.CA.GOV::2e0b0c82-62f8-49e3-b2b9-03f82588d07a" providerId="AD"/>
  <p188:author id="{2E4B3F71-D501-47AD-00D0-D000331B3900}" name="Vangrow, Ali@CHHS" initials="VA" userId="S::ali.vangrow@chhs.ca.gov::05cf469e-1238-4495-8f7e-4c3d26114eab" providerId="AD"/>
  <p188:author id="{92FC269B-907E-B3D5-03B7-733777CCCC41}" name="Perez, Marlies@DHCS" initials="MP" userId="S::Marlies.Perez@dhcs.ca.gov::bb13784b-a923-4b83-b41b-76045982f709" providerId="AD"/>
  <p188:author id="{BE9630C0-368F-2DF5-EF96-C0818A3CDFC8}" name="Welch, Stephanie@CHHS" initials="WS" userId="S::stephanie.welch@chhs.ca.gov::2e0b0c82-62f8-49e3-b2b9-03f82588d07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C62"/>
    <a:srgbClr val="F0C8FC"/>
    <a:srgbClr val="153064"/>
    <a:srgbClr val="F4B1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44"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849256039175659"/>
          <c:y val="8.6417111896632579E-2"/>
          <c:w val="0.33164142242636335"/>
          <c:h val="0.82238233970308794"/>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25D-4696-A4C9-306C52BDA8C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25D-4696-A4C9-306C52BDA8C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25D-4696-A4C9-306C52BDA8C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25D-4696-A4C9-306C52BDA8C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25D-4696-A4C9-306C52BDA8CF}"/>
              </c:ext>
            </c:extLst>
          </c:dPt>
          <c:dLbls>
            <c:dLbl>
              <c:idx val="0"/>
              <c:layout>
                <c:manualLayout>
                  <c:x val="-0.10134082004076138"/>
                  <c:y val="3.4050972212920527E-2"/>
                </c:manualLayout>
              </c:layout>
              <c:tx>
                <c:rich>
                  <a:bodyPr/>
                  <a:lstStyle/>
                  <a:p>
                    <a:r>
                      <a:rPr lang="en-US"/>
                      <a:t>6.4B</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25D-4696-A4C9-306C52BDA8CF}"/>
                </c:ext>
              </c:extLst>
            </c:dLbl>
            <c:dLbl>
              <c:idx val="1"/>
              <c:layout>
                <c:manualLayout>
                  <c:x val="-7.1319098185792682E-3"/>
                  <c:y val="-0.14651700774644977"/>
                </c:manualLayout>
              </c:layout>
              <c:tx>
                <c:rich>
                  <a:bodyPr/>
                  <a:lstStyle/>
                  <a:p>
                    <a:r>
                      <a:rPr lang="en-US" dirty="0"/>
                      <a:t>1.13B</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25D-4696-A4C9-306C52BDA8CF}"/>
                </c:ext>
              </c:extLst>
            </c:dLbl>
            <c:dLbl>
              <c:idx val="2"/>
              <c:layout>
                <c:manualLayout>
                  <c:x val="8.9699557164953231E-2"/>
                  <c:y val="-7.9372606142944155E-2"/>
                </c:manualLayout>
              </c:layout>
              <c:tx>
                <c:rich>
                  <a:bodyPr/>
                  <a:lstStyle/>
                  <a:p>
                    <a:r>
                      <a:rPr lang="en-US"/>
                      <a:t>4.6B</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225D-4696-A4C9-306C52BDA8CF}"/>
                </c:ext>
              </c:extLst>
            </c:dLbl>
            <c:dLbl>
              <c:idx val="3"/>
              <c:layout>
                <c:manualLayout>
                  <c:x val="5.6236126152210915E-2"/>
                  <c:y val="0.17104198358862494"/>
                </c:manualLayout>
              </c:layout>
              <c:tx>
                <c:rich>
                  <a:bodyPr/>
                  <a:lstStyle/>
                  <a:p>
                    <a:r>
                      <a:rPr lang="en-US" dirty="0"/>
                      <a:t>1.8B</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225D-4696-A4C9-306C52BDA8CF}"/>
                </c:ext>
              </c:extLst>
            </c:dLbl>
            <c:dLbl>
              <c:idx val="4"/>
              <c:tx>
                <c:rich>
                  <a:bodyPr/>
                  <a:lstStyle/>
                  <a:p>
                    <a:r>
                      <a:rPr lang="en-US"/>
                      <a:t>200M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225D-4696-A4C9-306C52BDA8CF}"/>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Quattrocento Sans" panose="020B0502050000020003"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BHT Infrastructure Investments</c:v>
                </c:pt>
                <c:pt idx="1">
                  <c:v>BH Bridge Housing</c:v>
                </c:pt>
                <c:pt idx="2">
                  <c:v>CYBHI</c:v>
                </c:pt>
                <c:pt idx="3">
                  <c:v>BHCIP</c:v>
                </c:pt>
                <c:pt idx="4">
                  <c:v>BH-CONNECT Workforce and Centers of Excellence </c:v>
                </c:pt>
              </c:strCache>
            </c:strRef>
          </c:cat>
          <c:val>
            <c:numRef>
              <c:f>Sheet1!$B$2:$B$6</c:f>
              <c:numCache>
                <c:formatCode>#,##0</c:formatCode>
                <c:ptCount val="5"/>
                <c:pt idx="0">
                  <c:v>6400000000</c:v>
                </c:pt>
                <c:pt idx="1">
                  <c:v>1500000000</c:v>
                </c:pt>
                <c:pt idx="2">
                  <c:v>4600000000</c:v>
                </c:pt>
                <c:pt idx="3">
                  <c:v>2000000000</c:v>
                </c:pt>
                <c:pt idx="4">
                  <c:v>200000000</c:v>
                </c:pt>
              </c:numCache>
            </c:numRef>
          </c:val>
          <c:extLst>
            <c:ext xmlns:c16="http://schemas.microsoft.com/office/drawing/2014/chart" uri="{C3380CC4-5D6E-409C-BE32-E72D297353CC}">
              <c16:uniqueId val="{00000000-4DD9-4487-942D-A35139A7788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865B0B-9F55-416F-9FA5-42BBED011580}" type="datetimeFigureOut">
              <a:rPr lang="en-US" smtClean="0"/>
              <a:t>3/3/2025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D0C166-AB2A-4F6F-94F6-8894E62C731B}" type="slidenum">
              <a:rPr lang="en-US" smtClean="0"/>
              <a:t>‹#›</a:t>
            </a:fld>
            <a:endParaRPr lang="en-US"/>
          </a:p>
        </p:txBody>
      </p:sp>
    </p:spTree>
    <p:extLst>
      <p:ext uri="{BB962C8B-B14F-4D97-AF65-F5344CB8AC3E}">
        <p14:creationId xmlns:p14="http://schemas.microsoft.com/office/powerpoint/2010/main" val="3392530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EFA156-D5B4-4999-B225-E1CBB5EF2EC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7589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a:effectLst/>
                <a:latin typeface="Calibri" panose="020F0502020204030204" pitchFamily="34" charset="0"/>
                <a:ea typeface="Calibri" panose="020F0502020204030204" pitchFamily="34" charset="0"/>
                <a:cs typeface="Times New Roman" panose="02020603050405020304" pitchFamily="18" charset="0"/>
              </a:rPr>
              <a:t>At the California Health and Human Services Agency we have been busy working with our state and local implementation partners, advocates, and other stakeholders to support better Mental Health for All Californians, especially those who are the most vulnerable and experiencing the greatest disparities. These are often the individuals most impacted by untreated or undertreated behavioral health conditions. </a:t>
            </a:r>
          </a:p>
          <a:p>
            <a:endParaRPr lang="en-US">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a:effectLst/>
                <a:latin typeface="Calibri" panose="020F0502020204030204" pitchFamily="34" charset="0"/>
                <a:ea typeface="Calibri" panose="020F0502020204030204" pitchFamily="34" charset="0"/>
                <a:cs typeface="Times New Roman" panose="02020603050405020304" pitchFamily="18" charset="0"/>
              </a:rPr>
              <a:t>We are working to address these issues through a coordinated set of behavioral health initiatives that go upstream to prevent illness while making deep investments for individuals with the most significant needs. Collectively these efforts are contributing to the health, safety, and security of vulnerable Californians. </a:t>
            </a:r>
          </a:p>
          <a:p>
            <a:endParaRPr lang="en-US">
              <a:cs typeface="Calibri" panose="020F0502020204030204"/>
            </a:endParaRPr>
          </a:p>
        </p:txBody>
      </p:sp>
      <p:sp>
        <p:nvSpPr>
          <p:cNvPr id="4" name="Slide Number Placeholder 3"/>
          <p:cNvSpPr>
            <a:spLocks noGrp="1"/>
          </p:cNvSpPr>
          <p:nvPr>
            <p:ph type="sldNum" sz="quarter" idx="5"/>
          </p:nvPr>
        </p:nvSpPr>
        <p:spPr/>
        <p:txBody>
          <a:bodyPr/>
          <a:lstStyle/>
          <a:p>
            <a:pPr marL="0" marR="0" lvl="0" indent="0" algn="r" defTabSz="931735" rtl="0" eaLnBrk="1" fontAlgn="auto" latinLnBrk="0" hangingPunct="1">
              <a:lnSpc>
                <a:spcPct val="100000"/>
              </a:lnSpc>
              <a:spcBef>
                <a:spcPts val="0"/>
              </a:spcBef>
              <a:spcAft>
                <a:spcPts val="0"/>
              </a:spcAft>
              <a:buClrTx/>
              <a:buSzTx/>
              <a:buFontTx/>
              <a:buNone/>
              <a:tabLst/>
              <a:defRPr/>
            </a:pPr>
            <a:fld id="{0242C6F7-23E1-438C-A923-A1F7348B6ACA}"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1735"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6240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spcBef>
                <a:spcPts val="600"/>
              </a:spcBef>
              <a:spcAft>
                <a:spcPts val="1200"/>
              </a:spcAft>
              <a:buFont typeface="Wingdings" panose="05000000000000000000" pitchFamily="2" charset="2"/>
              <a:buChar char="ü"/>
            </a:pPr>
            <a:endParaRPr lang="en-US" sz="1200" dirty="0">
              <a:ea typeface="Calibri"/>
              <a:cs typeface="Calibri"/>
            </a:endParaRPr>
          </a:p>
          <a:p>
            <a:endParaRPr lang="en-US"/>
          </a:p>
        </p:txBody>
      </p:sp>
      <p:sp>
        <p:nvSpPr>
          <p:cNvPr id="4" name="Slide Number Placeholder 3"/>
          <p:cNvSpPr>
            <a:spLocks noGrp="1"/>
          </p:cNvSpPr>
          <p:nvPr>
            <p:ph type="sldNum" sz="quarter" idx="5"/>
          </p:nvPr>
        </p:nvSpPr>
        <p:spPr/>
        <p:txBody>
          <a:bodyPr/>
          <a:lstStyle/>
          <a:p>
            <a:fld id="{50D0C166-AB2A-4F6F-94F6-8894E62C731B}" type="slidenum">
              <a:rPr lang="en-US" smtClean="0"/>
              <a:t>3</a:t>
            </a:fld>
            <a:endParaRPr lang="en-US"/>
          </a:p>
        </p:txBody>
      </p:sp>
    </p:spTree>
    <p:extLst>
      <p:ext uri="{BB962C8B-B14F-4D97-AF65-F5344CB8AC3E}">
        <p14:creationId xmlns:p14="http://schemas.microsoft.com/office/powerpoint/2010/main" val="4243552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Target the Most In Need &amp; Reduce Disparities</a:t>
            </a:r>
            <a:r>
              <a:rPr lang="en-US"/>
              <a:t>: The priority populations for BHSA are those most seriously ill or at risk – people of all ages who are experiencing/at risk of homelessness, in/at risk of being in the justice or juvenile justice system, reentering the community from prison/jail/youth correctional facility, in the child welfare system, or at risk of conservatorship or institutionalization.</a:t>
            </a:r>
          </a:p>
          <a:p>
            <a:r>
              <a:rPr lang="en-US" b="1"/>
              <a:t>Housing is Health</a:t>
            </a:r>
            <a:r>
              <a:rPr lang="en-US"/>
              <a:t>: </a:t>
            </a:r>
            <a:r>
              <a:rPr lang="en-US" b="0" i="0" u="none" strike="noStrike">
                <a:solidFill>
                  <a:srgbClr val="000000"/>
                </a:solidFill>
                <a:effectLst/>
                <a:latin typeface="Quattrocento Sans" panose="020B0502050000020003" pitchFamily="34" charset="0"/>
              </a:rPr>
              <a:t>Housing is an essential component of behavioral health treatment, recovery &amp; stability. </a:t>
            </a:r>
            <a:r>
              <a:rPr lang="en-US" b="0" i="0">
                <a:solidFill>
                  <a:srgbClr val="000000"/>
                </a:solidFill>
                <a:effectLst/>
                <a:latin typeface="Quattrocento Sans" panose="020B0502050000020003" pitchFamily="34" charset="0"/>
              </a:rPr>
              <a:t>​</a:t>
            </a:r>
            <a:endParaRPr lang="en-US"/>
          </a:p>
          <a:p>
            <a:r>
              <a:rPr lang="en-US" b="1"/>
              <a:t>Expand to include SUD</a:t>
            </a:r>
            <a:r>
              <a:rPr lang="en-US"/>
              <a:t>: </a:t>
            </a:r>
            <a:r>
              <a:rPr lang="en-US" b="0" i="0" u="none" strike="noStrike">
                <a:solidFill>
                  <a:srgbClr val="000000"/>
                </a:solidFill>
                <a:effectLst/>
                <a:latin typeface="Quattrocento Sans" panose="020B0502050000020003" pitchFamily="34" charset="0"/>
              </a:rPr>
              <a:t>BHSA expands eligible services beyond those with serious mental illness to include SUD treatment for children, youth, adults &amp; older adults. </a:t>
            </a:r>
            <a:r>
              <a:rPr lang="en-US" b="0" i="0">
                <a:solidFill>
                  <a:srgbClr val="000000"/>
                </a:solidFill>
                <a:effectLst/>
                <a:latin typeface="Quattrocento Sans" panose="020B0502050000020003" pitchFamily="34" charset="0"/>
              </a:rPr>
              <a:t>​</a:t>
            </a:r>
            <a:endParaRPr lang="en-US"/>
          </a:p>
          <a:p>
            <a:r>
              <a:rPr lang="en-US" b="1"/>
              <a:t>Sustain Workforce Investments​</a:t>
            </a:r>
            <a:r>
              <a:rPr lang="en-US"/>
              <a:t>: 3% of funds are allocated to the California Department of Healthcare Access &amp; Information (HCAI) to support the behavioral health workforce statewide.</a:t>
            </a:r>
          </a:p>
          <a:p>
            <a:r>
              <a:rPr lang="en-US" b="1"/>
              <a:t>Support Children &amp; Youth</a:t>
            </a:r>
            <a:r>
              <a:rPr lang="en-US"/>
              <a:t>: Supports children &amp; youth who have serious mental illness &amp; behavioral health needs. Intervening early in the life course reduces the possibility of having mental health or SUD needs ​in the first place.</a:t>
            </a:r>
          </a:p>
          <a:p>
            <a:pPr algn="l" rtl="0" fontAlgn="base"/>
            <a:r>
              <a:rPr lang="en-US" b="1"/>
              <a:t>Measure Impact</a:t>
            </a:r>
            <a:r>
              <a:rPr lang="en-US"/>
              <a:t>: </a:t>
            </a:r>
            <a:r>
              <a:rPr lang="en-US" b="0" i="0" u="none" strike="noStrike">
                <a:solidFill>
                  <a:srgbClr val="000000"/>
                </a:solidFill>
                <a:effectLst/>
                <a:latin typeface="Quattrocento Sans" panose="020B0502050000020003" pitchFamily="34" charset="0"/>
              </a:rPr>
              <a:t>Counties are required to submit </a:t>
            </a:r>
            <a:r>
              <a:rPr lang="en-US" b="0" i="1" u="none" strike="noStrike">
                <a:solidFill>
                  <a:srgbClr val="000000"/>
                </a:solidFill>
                <a:effectLst/>
                <a:latin typeface="Quattrocento Sans" panose="020B0502050000020003" pitchFamily="34" charset="0"/>
              </a:rPr>
              <a:t>Integrated Plans </a:t>
            </a:r>
            <a:r>
              <a:rPr lang="en-US" b="0" i="0" u="none" strike="noStrike">
                <a:solidFill>
                  <a:srgbClr val="000000"/>
                </a:solidFill>
                <a:effectLst/>
                <a:latin typeface="Quattrocento Sans" panose="020B0502050000020003" pitchFamily="34" charset="0"/>
              </a:rPr>
              <a:t>and </a:t>
            </a:r>
            <a:r>
              <a:rPr lang="en-US" b="0" i="1" u="none" strike="noStrike">
                <a:solidFill>
                  <a:srgbClr val="000000"/>
                </a:solidFill>
                <a:effectLst/>
                <a:latin typeface="Quattrocento Sans" panose="020B0502050000020003" pitchFamily="34" charset="0"/>
              </a:rPr>
              <a:t>Behavioral Health Outcomes, Accountability, and Transparency Reports, </a:t>
            </a:r>
            <a:r>
              <a:rPr lang="en-US" b="0" i="0" u="none" strike="noStrike">
                <a:solidFill>
                  <a:srgbClr val="000000"/>
                </a:solidFill>
                <a:effectLst/>
                <a:latin typeface="Quattrocento Sans" panose="020B0502050000020003" pitchFamily="34" charset="0"/>
              </a:rPr>
              <a:t>which must cover ALL behavioral health services—including those funded by BHSA, Medi-Cal, county realignment &amp; </a:t>
            </a:r>
            <a:r>
              <a:rPr lang="en-US" b="0" i="0">
                <a:solidFill>
                  <a:srgbClr val="000000"/>
                </a:solidFill>
                <a:effectLst/>
                <a:latin typeface="Quattrocento Sans" panose="020B0502050000020003" pitchFamily="34" charset="0"/>
              </a:rPr>
              <a:t>​</a:t>
            </a:r>
            <a:r>
              <a:rPr lang="en-US" b="0" i="0" u="none" strike="noStrike">
                <a:solidFill>
                  <a:srgbClr val="000000"/>
                </a:solidFill>
                <a:effectLst/>
                <a:latin typeface="Quattrocento Sans" panose="020B0502050000020003" pitchFamily="34" charset="0"/>
              </a:rPr>
              <a:t>other funds.</a:t>
            </a:r>
            <a:endParaRPr lang="en-US" b="0" i="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F8F401-A5AE-43EC-B6AA-DFF82A35A80E}"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Segoe UI" panose="020B0502040204020203" pitchFamily="34" charset="0"/>
              <a:ea typeface="+mn-ea"/>
              <a:cs typeface="+mn-cs"/>
            </a:endParaRPr>
          </a:p>
        </p:txBody>
      </p:sp>
    </p:spTree>
    <p:extLst>
      <p:ext uri="{BB962C8B-B14F-4D97-AF65-F5344CB8AC3E}">
        <p14:creationId xmlns:p14="http://schemas.microsoft.com/office/powerpoint/2010/main" val="316214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7"/>
        <p:cNvGrpSpPr/>
        <p:nvPr/>
      </p:nvGrpSpPr>
      <p:grpSpPr>
        <a:xfrm>
          <a:off x="0" y="0"/>
          <a:ext cx="0" cy="0"/>
          <a:chOff x="0" y="0"/>
          <a:chExt cx="0" cy="0"/>
        </a:xfrm>
      </p:grpSpPr>
      <p:sp>
        <p:nvSpPr>
          <p:cNvPr id="748" name="Google Shape;748;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9" name="Google Shape;74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0" name="Google Shape;750;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en-US"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Calibri"/>
                <a:buNone/>
                <a:tabLst/>
                <a:defRPr/>
              </a:pPr>
              <a:t>5</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353664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Commercial:</a:t>
            </a:r>
          </a:p>
          <a:p>
            <a:pPr marL="171450" indent="-171450">
              <a:buFontTx/>
              <a:buChar char="-"/>
            </a:pPr>
            <a:r>
              <a:rPr lang="en-US"/>
              <a:t>Clarity in 988 coverage of crisis services</a:t>
            </a:r>
          </a:p>
          <a:p>
            <a:pPr marL="171450" indent="-171450">
              <a:buFontTx/>
              <a:buChar char="-"/>
            </a:pPr>
            <a:r>
              <a:rPr lang="en-US"/>
              <a:t>BHSA requirement that counties need to seek commercial reimbursement </a:t>
            </a:r>
          </a:p>
          <a:p>
            <a:pPr marL="171450" indent="-171450">
              <a:buFontTx/>
              <a:buChar char="-"/>
            </a:pPr>
            <a:endParaRPr lang="en-US"/>
          </a:p>
        </p:txBody>
      </p:sp>
      <p:sp>
        <p:nvSpPr>
          <p:cNvPr id="4" name="Slide Number Placeholder 3"/>
          <p:cNvSpPr>
            <a:spLocks noGrp="1"/>
          </p:cNvSpPr>
          <p:nvPr>
            <p:ph type="sldNum" sz="quarter" idx="5"/>
          </p:nvPr>
        </p:nvSpPr>
        <p:spPr/>
        <p:txBody>
          <a:bodyPr/>
          <a:lstStyle/>
          <a:p>
            <a:fld id="{50D0C166-AB2A-4F6F-94F6-8894E62C731B}" type="slidenum">
              <a:rPr lang="en-US" smtClean="0"/>
              <a:t>6</a:t>
            </a:fld>
            <a:endParaRPr lang="en-US"/>
          </a:p>
        </p:txBody>
      </p:sp>
    </p:spTree>
    <p:extLst>
      <p:ext uri="{BB962C8B-B14F-4D97-AF65-F5344CB8AC3E}">
        <p14:creationId xmlns:p14="http://schemas.microsoft.com/office/powerpoint/2010/main" val="2724295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0C166-AB2A-4F6F-94F6-8894E62C731B}" type="slidenum">
              <a:rPr lang="en-US" smtClean="0"/>
              <a:t>8</a:t>
            </a:fld>
            <a:endParaRPr lang="en-US"/>
          </a:p>
        </p:txBody>
      </p:sp>
    </p:spTree>
    <p:extLst>
      <p:ext uri="{BB962C8B-B14F-4D97-AF65-F5344CB8AC3E}">
        <p14:creationId xmlns:p14="http://schemas.microsoft.com/office/powerpoint/2010/main" val="568313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3.xml"/><Relationship Id="rId7" Type="http://schemas.openxmlformats.org/officeDocument/2006/relationships/oleObject" Target="../embeddings/oleObject1.bin"/><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2.xml"/><Relationship Id="rId5" Type="http://schemas.openxmlformats.org/officeDocument/2006/relationships/tags" Target="../tags/tag5.xml"/><Relationship Id="rId4" Type="http://schemas.openxmlformats.org/officeDocument/2006/relationships/tags" Target="../tags/tag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8.xml"/><Relationship Id="rId7" Type="http://schemas.openxmlformats.org/officeDocument/2006/relationships/slideMaster" Target="../slideMasters/slideMaster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10" Type="http://schemas.openxmlformats.org/officeDocument/2006/relationships/image" Target="../media/image4.png"/><Relationship Id="rId4" Type="http://schemas.openxmlformats.org/officeDocument/2006/relationships/tags" Target="../tags/tag9.xml"/><Relationship Id="rId9" Type="http://schemas.openxmlformats.org/officeDocument/2006/relationships/image" Target="../media/image2.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F7085-5AB7-E437-DA17-17DF32E58D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16A5B2-16FF-5D68-D68D-98DF49BD32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C1CB88-459F-38BC-ACF0-CA9BCAB3408C}"/>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E3A11C1D-E344-10D7-833D-0AA5559E7F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8F79F3-EABA-F752-BE45-CF66F83007D1}"/>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3488647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4E7BA-320F-ED1C-51F5-28A8F8F5AC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F388A6-6A82-853A-8CF7-E5A85E3156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77A6F7-4222-A8AA-D4D7-1282F5B8F035}"/>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7EC7F582-1D34-0D9D-6138-4107E0A7C1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99C0B9-2325-AF7B-9A3E-A2C02677F2A1}"/>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384987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0F7649-C297-EBD0-BBDF-D7E424DB3D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A951FC-3197-D005-55F1-E68FAD586C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14ACCD-BBB4-5ED9-F4A1-67233F44F6BA}"/>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3200CC03-6307-1206-A3AA-BA398B7CD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C1B81F-DE4A-98FC-2DE3-D7A96616E5A9}"/>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1237149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8BF9B-AE1D-426B-BDDD-917B59665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4CBA94-8EF5-4C4B-A7EC-BDCC286EC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D58B43D6-B3E6-46F6-9596-F59758C98589}"/>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3744826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328BD-E5C1-4769-A9E0-D02E1E067B0F}"/>
              </a:ext>
            </a:extLst>
          </p:cNvPr>
          <p:cNvSpPr>
            <a:spLocks noGrp="1"/>
          </p:cNvSpPr>
          <p:nvPr>
            <p:ph type="title"/>
          </p:nvPr>
        </p:nvSpPr>
        <p:spPr/>
        <p:txBody>
          <a:bodyPr/>
          <a:lstStyle>
            <a:lvl1pPr>
              <a:defRPr b="1">
                <a:solidFill>
                  <a:srgbClr val="021E77"/>
                </a:solidFill>
                <a:latin typeface="Arial" panose="020B0604020202020204" pitchFamily="34" charset="0"/>
                <a:cs typeface="Arial" panose="020B0604020202020204" pitchFamily="34" charset="0"/>
              </a:defRPr>
            </a:lvl1pPr>
          </a:lstStyle>
          <a:p>
            <a:endParaRPr lang="en-US"/>
          </a:p>
        </p:txBody>
      </p:sp>
      <p:sp>
        <p:nvSpPr>
          <p:cNvPr id="3" name="Content Placeholder 2">
            <a:extLst>
              <a:ext uri="{FF2B5EF4-FFF2-40B4-BE49-F238E27FC236}">
                <a16:creationId xmlns:a16="http://schemas.microsoft.com/office/drawing/2014/main" id="{38A9274B-0CED-413A-A03C-A4FC1C07BC35}"/>
              </a:ext>
            </a:extLst>
          </p:cNvPr>
          <p:cNvSpPr>
            <a:spLocks noGrp="1"/>
          </p:cNvSpPr>
          <p:nvPr>
            <p:ph idx="1"/>
          </p:nvPr>
        </p:nvSpPr>
        <p:spPr/>
        <p:txBody>
          <a:bodyPr>
            <a:normAutofit/>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D73E1DD-8737-448D-9B34-82B5864005A8}"/>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1675519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EF57-C466-40E3-AD69-0C6C016F9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56BDD8-FE46-4B74-B3FF-4C67269F10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9E513A54-D81D-4709-B37E-569289FB6819}"/>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1363482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8AD1EA-73F5-7FBD-55A3-8C30E2B683E0}"/>
              </a:ext>
            </a:extLst>
          </p:cNvPr>
          <p:cNvSpPr/>
          <p:nvPr userDrawn="1"/>
        </p:nvSpPr>
        <p:spPr>
          <a:xfrm>
            <a:off x="0" y="1476462"/>
            <a:ext cx="7206143" cy="4144162"/>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F7EF57-C466-40E3-AD69-0C6C016F90A3}"/>
              </a:ext>
            </a:extLst>
          </p:cNvPr>
          <p:cNvSpPr>
            <a:spLocks noGrp="1"/>
          </p:cNvSpPr>
          <p:nvPr>
            <p:ph type="title"/>
          </p:nvPr>
        </p:nvSpPr>
        <p:spPr>
          <a:xfrm>
            <a:off x="831850" y="1709738"/>
            <a:ext cx="5954844"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56BDD8-FE46-4B74-B3FF-4C67269F1095}"/>
              </a:ext>
            </a:extLst>
          </p:cNvPr>
          <p:cNvSpPr>
            <a:spLocks noGrp="1"/>
          </p:cNvSpPr>
          <p:nvPr>
            <p:ph type="body" idx="1"/>
          </p:nvPr>
        </p:nvSpPr>
        <p:spPr>
          <a:xfrm>
            <a:off x="831850" y="4589463"/>
            <a:ext cx="5954844"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9E513A54-D81D-4709-B37E-569289FB6819}"/>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19882183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0F199-2665-4B94-A8A6-4074905372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5718B5-E04A-48A2-8ECB-D265B89C24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D97173-BDE7-48A0-BB8E-3F0AC27DEB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1AB57E06-939F-4BFB-8132-9A964B3579C5}"/>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3558506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D2ECC-A547-4E61-9994-A1048218FB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46A5D1-50D6-43E8-BA43-0F3EF72396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6ADA40-0EFF-43A2-A05B-2F485DC0E6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03E57-6ACB-4E3E-86AC-B72E4A9E88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BC15E6-1140-409D-8564-FBB0B75A4E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18552C2-729C-4C95-ABAE-50BCA0F8E2A9}"/>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13452606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34DFE-E95E-4419-84FF-9C9E31C4C114}"/>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A879D718-D576-43B5-8AEB-99FFDCAD196E}"/>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2141994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E13B334-3BCE-4293-97F6-2F8B10D9B437}"/>
              </a:ext>
            </a:extLst>
          </p:cNvPr>
          <p:cNvSpPr>
            <a:spLocks noGrp="1"/>
          </p:cNvSpPr>
          <p:nvPr>
            <p:ph type="sldNum" sz="quarter" idx="12"/>
          </p:nvPr>
        </p:nvSpPr>
        <p:spPr/>
        <p:txBody>
          <a:bodyPr/>
          <a:lstStyle/>
          <a:p>
            <a:fld id="{EC66DAD7-5542-41F0-84C3-9E05F8D81763}" type="slidenum">
              <a:rPr lang="en-US" smtClean="0"/>
              <a:t>‹#›</a:t>
            </a:fld>
            <a:endParaRPr lang="en-US"/>
          </a:p>
        </p:txBody>
      </p:sp>
    </p:spTree>
    <p:extLst>
      <p:ext uri="{BB962C8B-B14F-4D97-AF65-F5344CB8AC3E}">
        <p14:creationId xmlns:p14="http://schemas.microsoft.com/office/powerpoint/2010/main" val="2195556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29CD1-D2A0-356E-B547-2136D45A2A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E25A95-2CFB-C0E5-B4CB-80B391676B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585F2C-04BC-6DB3-8CCC-D5A8CE47B837}"/>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1198D787-A62A-2809-018F-5B7DCE01AD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2FCCE-3081-BACA-8B28-736959D84950}"/>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31334433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Default">
    <p:spTree>
      <p:nvGrpSpPr>
        <p:cNvPr id="1" name=""/>
        <p:cNvGrpSpPr/>
        <p:nvPr/>
      </p:nvGrpSpPr>
      <p:grpSpPr>
        <a:xfrm>
          <a:off x="0" y="0"/>
          <a:ext cx="0" cy="0"/>
          <a:chOff x="0" y="0"/>
          <a:chExt cx="0" cy="0"/>
        </a:xfrm>
      </p:grpSpPr>
      <p:graphicFrame>
        <p:nvGraphicFramePr>
          <p:cNvPr id="3" name="Object 6" hidden="1">
            <a:extLst>
              <a:ext uri="{FF2B5EF4-FFF2-40B4-BE49-F238E27FC236}">
                <a16:creationId xmlns:a16="http://schemas.microsoft.com/office/drawing/2014/main" id="{D8EFF8A2-0FB9-4B25-8B8D-492353274983}"/>
              </a:ext>
            </a:extLst>
          </p:cNvPr>
          <p:cNvGraphicFramePr>
            <a:graphicFrameLocks noChangeAspect="1"/>
          </p:cNvGraphicFramePr>
          <p:nvPr userDrawn="1">
            <p:custDataLst>
              <p:tags r:id="rId1"/>
            </p:custDataLst>
            <p:extLst>
              <p:ext uri="{D42A27DB-BD31-4B8C-83A1-F6EECF244321}">
                <p14:modId xmlns:p14="http://schemas.microsoft.com/office/powerpoint/2010/main" val="16685502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13" imgH="416" progId="TCLayout.ActiveDocument.1">
                  <p:embed/>
                </p:oleObj>
              </mc:Choice>
              <mc:Fallback>
                <p:oleObj name="think-cell Slide" r:id="rId7" imgW="413" imgH="416" progId="TCLayout.ActiveDocument.1">
                  <p:embed/>
                  <p:pic>
                    <p:nvPicPr>
                      <p:cNvPr id="3" name="Object 6" hidden="1">
                        <a:extLst>
                          <a:ext uri="{FF2B5EF4-FFF2-40B4-BE49-F238E27FC236}">
                            <a16:creationId xmlns:a16="http://schemas.microsoft.com/office/drawing/2014/main" id="{D8EFF8A2-0FB9-4B25-8B8D-492353274983}"/>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5" name="Rectangle 1" hidden="1">
            <a:extLst>
              <a:ext uri="{FF2B5EF4-FFF2-40B4-BE49-F238E27FC236}">
                <a16:creationId xmlns:a16="http://schemas.microsoft.com/office/drawing/2014/main" id="{FCC3A0E6-E630-4C26-B008-93BA0B5B1109}"/>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14" name="3. Subtitle">
            <a:extLst>
              <a:ext uri="{FF2B5EF4-FFF2-40B4-BE49-F238E27FC236}">
                <a16:creationId xmlns:a16="http://schemas.microsoft.com/office/drawing/2014/main" id="{D4D36123-678D-4B6C-A648-186F85BE34AE}"/>
              </a:ext>
            </a:extLst>
          </p:cNvPr>
          <p:cNvSpPr>
            <a:spLocks noGrp="1"/>
          </p:cNvSpPr>
          <p:nvPr>
            <p:ph type="subTitle" idx="1"/>
            <p:custDataLst>
              <p:tags r:id="rId3"/>
            </p:custDataLst>
          </p:nvPr>
        </p:nvSpPr>
        <p:spPr>
          <a:xfrm>
            <a:off x="609600" y="706545"/>
            <a:ext cx="11082528" cy="2462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b="0" baseline="0" dirty="0"/>
            </a:lvl1pPr>
          </a:lstStyle>
          <a:p>
            <a:pPr lvl="0">
              <a:buNone/>
            </a:pPr>
            <a:r>
              <a:rPr lang="en-US"/>
              <a:t>Click to edit Master subtitle style</a:t>
            </a:r>
          </a:p>
        </p:txBody>
      </p:sp>
      <p:sp>
        <p:nvSpPr>
          <p:cNvPr id="8" name="5. Source" hidden="1">
            <a:extLst>
              <a:ext uri="{FF2B5EF4-FFF2-40B4-BE49-F238E27FC236}">
                <a16:creationId xmlns:a16="http://schemas.microsoft.com/office/drawing/2014/main" id="{9238B1D6-2095-4826-AA45-9A4E6F7D1A16}"/>
              </a:ext>
            </a:extLst>
          </p:cNvPr>
          <p:cNvSpPr txBox="1"/>
          <p:nvPr userDrawn="1">
            <p:custDataLst>
              <p:tags r:id="rId4"/>
            </p:custDataLst>
          </p:nvPr>
        </p:nvSpPr>
        <p:spPr>
          <a:xfrm>
            <a:off x="609600" y="5990391"/>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a:t>Source: …</a:t>
            </a:r>
          </a:p>
        </p:txBody>
      </p:sp>
      <p:sp>
        <p:nvSpPr>
          <p:cNvPr id="10" name="2. Slide Title">
            <a:extLst>
              <a:ext uri="{FF2B5EF4-FFF2-40B4-BE49-F238E27FC236}">
                <a16:creationId xmlns:a16="http://schemas.microsoft.com/office/drawing/2014/main" id="{8326FFD0-8389-4032-AAB8-00C262CAF746}"/>
              </a:ext>
            </a:extLst>
          </p:cNvPr>
          <p:cNvSpPr>
            <a:spLocks noGrp="1"/>
          </p:cNvSpPr>
          <p:nvPr>
            <p:ph type="title"/>
            <p:custDataLst>
              <p:tags r:id="rId5"/>
            </p:custDataLst>
          </p:nvPr>
        </p:nvSpPr>
        <p:spPr>
          <a:xfrm>
            <a:off x="609600" y="277816"/>
            <a:ext cx="11082528" cy="38472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t" anchorCtr="0">
            <a:spAutoFit/>
          </a:bodyPr>
          <a:lstStyle>
            <a:lvl1pPr>
              <a:defRPr lang="en-US" dirty="0"/>
            </a:lvl1pPr>
          </a:lstStyle>
          <a:p>
            <a:pPr lvl="0"/>
            <a:r>
              <a:rPr lang="en-US"/>
              <a:t>Click to edit Master title style</a:t>
            </a:r>
          </a:p>
        </p:txBody>
      </p:sp>
    </p:spTree>
    <p:extLst>
      <p:ext uri="{BB962C8B-B14F-4D97-AF65-F5344CB8AC3E}">
        <p14:creationId xmlns:p14="http://schemas.microsoft.com/office/powerpoint/2010/main" val="42890291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rmAutofit/>
          </a:bodyPr>
          <a:lstStyle>
            <a:lvl1pPr>
              <a:defRPr sz="4400" b="1">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026629"/>
            <a:ext cx="12192000" cy="1238910"/>
          </a:xfrm>
          <a:prstGeom prst="rect">
            <a:avLst/>
          </a:prstGeom>
        </p:spPr>
      </p:pic>
    </p:spTree>
    <p:extLst>
      <p:ext uri="{BB962C8B-B14F-4D97-AF65-F5344CB8AC3E}">
        <p14:creationId xmlns:p14="http://schemas.microsoft.com/office/powerpoint/2010/main" val="25027996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3">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CEE6E84E-0DE7-4EEF-8932-BF42153B3B56}"/>
              </a:ext>
            </a:extLst>
          </p:cNvPr>
          <p:cNvGraphicFramePr>
            <a:graphicFrameLocks noChangeAspect="1"/>
          </p:cNvGraphicFramePr>
          <p:nvPr userDrawn="1">
            <p:custDataLst>
              <p:tags r:id="rId1"/>
            </p:custDataLst>
            <p:extLst>
              <p:ext uri="{D42A27DB-BD31-4B8C-83A1-F6EECF244321}">
                <p14:modId xmlns:p14="http://schemas.microsoft.com/office/powerpoint/2010/main" val="14773993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413" imgH="416" progId="TCLayout.ActiveDocument.1">
                  <p:embed/>
                </p:oleObj>
              </mc:Choice>
              <mc:Fallback>
                <p:oleObj name="think-cell Slide" r:id="rId8" imgW="413" imgH="416" progId="TCLayout.ActiveDocument.1">
                  <p:embed/>
                  <p:pic>
                    <p:nvPicPr>
                      <p:cNvPr id="3" name="Object 2" hidden="1">
                        <a:extLst>
                          <a:ext uri="{FF2B5EF4-FFF2-40B4-BE49-F238E27FC236}">
                            <a16:creationId xmlns:a16="http://schemas.microsoft.com/office/drawing/2014/main" id="{CEE6E84E-0DE7-4EEF-8932-BF42153B3B56}"/>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29D2CA90-0144-4292-9526-98A508F53171}"/>
              </a:ext>
            </a:extLst>
          </p:cNvPr>
          <p:cNvSpPr/>
          <p:nvPr userDrawn="1">
            <p:custDataLst>
              <p:tags r:id="rId2"/>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2500" b="1" i="0" baseline="0">
              <a:solidFill>
                <a:schemeClr val="bg1"/>
              </a:solidFill>
              <a:latin typeface="Arial" panose="020B0604020202020204" pitchFamily="34" charset="0"/>
              <a:ea typeface="+mj-ea"/>
              <a:cs typeface="+mj-cs"/>
              <a:sym typeface="Arial" panose="020B0604020202020204" pitchFamily="34" charset="0"/>
            </a:endParaRPr>
          </a:p>
        </p:txBody>
      </p:sp>
      <p:sp>
        <p:nvSpPr>
          <p:cNvPr id="6" name="RectangleLight">
            <a:extLst>
              <a:ext uri="{FF2B5EF4-FFF2-40B4-BE49-F238E27FC236}">
                <a16:creationId xmlns:a16="http://schemas.microsoft.com/office/drawing/2014/main" id="{3FA229FA-A3E6-464F-8FAE-54175450EBEB}"/>
              </a:ext>
            </a:extLst>
          </p:cNvPr>
          <p:cNvSpPr/>
          <p:nvPr userDrawn="1">
            <p:custDataLst>
              <p:tags r:id="rId3"/>
            </p:custDataLst>
          </p:nvPr>
        </p:nvSpPr>
        <p:spPr bwMode="ltGray">
          <a:xfrm>
            <a:off x="4364736" y="0"/>
            <a:ext cx="7827264" cy="6858000"/>
          </a:xfrm>
          <a:prstGeom prst="rect">
            <a:avLst/>
          </a:prstGeom>
          <a:solidFill>
            <a:srgbClr val="DDE7FF"/>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rtl="0"/>
            <a:endParaRPr lang="en-US">
              <a:solidFill>
                <a:srgbClr val="F0F0F0"/>
              </a:solidFill>
              <a:latin typeface="Arial" panose="020B0604020202020204" pitchFamily="34" charset="0"/>
            </a:endParaRPr>
          </a:p>
        </p:txBody>
      </p:sp>
      <p:sp>
        <p:nvSpPr>
          <p:cNvPr id="19" name="2. Slide Title">
            <a:extLst>
              <a:ext uri="{FF2B5EF4-FFF2-40B4-BE49-F238E27FC236}">
                <a16:creationId xmlns:a16="http://schemas.microsoft.com/office/drawing/2014/main" id="{4EF89F43-35C6-451B-BBE8-87D2B8B83F5E}"/>
              </a:ext>
            </a:extLst>
          </p:cNvPr>
          <p:cNvSpPr>
            <a:spLocks noGrp="1"/>
          </p:cNvSpPr>
          <p:nvPr>
            <p:ph type="title"/>
            <p:custDataLst>
              <p:tags r:id="rId4"/>
            </p:custDataLst>
          </p:nvPr>
        </p:nvSpPr>
        <p:spPr>
          <a:xfrm>
            <a:off x="609600" y="2744369"/>
            <a:ext cx="3465576" cy="769441"/>
          </a:xfrm>
          <a:prstGeom prst="rect">
            <a:avLst/>
          </a:prstGeom>
        </p:spPr>
        <p:txBody>
          <a:bodyPr vert="horz" wrap="square" lIns="0" tIns="0" rIns="0" bIns="0" rtlCol="0" anchor="b" anchorCtr="0">
            <a:noAutofit/>
          </a:bodyPr>
          <a:lstStyle>
            <a:lvl1pPr rtl="0">
              <a:defRPr lang="en-US" dirty="0"/>
            </a:lvl1pPr>
          </a:lstStyle>
          <a:p>
            <a:pPr lvl="0"/>
            <a:r>
              <a:rPr lang="en-US"/>
              <a:t>Click to edit Master title style</a:t>
            </a:r>
          </a:p>
        </p:txBody>
      </p:sp>
      <p:sp>
        <p:nvSpPr>
          <p:cNvPr id="20" name="3. Subtitle">
            <a:extLst>
              <a:ext uri="{FF2B5EF4-FFF2-40B4-BE49-F238E27FC236}">
                <a16:creationId xmlns:a16="http://schemas.microsoft.com/office/drawing/2014/main" id="{9F06A69A-B095-4159-932B-3658DD253FDF}"/>
              </a:ext>
            </a:extLst>
          </p:cNvPr>
          <p:cNvSpPr>
            <a:spLocks noGrp="1"/>
          </p:cNvSpPr>
          <p:nvPr>
            <p:ph type="subTitle" idx="1"/>
            <p:custDataLst>
              <p:tags r:id="rId5"/>
            </p:custDataLst>
          </p:nvPr>
        </p:nvSpPr>
        <p:spPr>
          <a:xfrm>
            <a:off x="609600" y="3659644"/>
            <a:ext cx="3465575" cy="246221"/>
          </a:xfrm>
          <a:prstGeom prst="rect">
            <a:avLst/>
          </a:prstGeom>
        </p:spPr>
        <p:txBody>
          <a:bodyPr wrap="square">
            <a:spAutoFit/>
          </a:bodyPr>
          <a:lstStyle>
            <a:lvl1pPr marL="0" indent="0" algn="l" rtl="0">
              <a:buNone/>
              <a:defRPr sz="1600" b="0" baseline="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p>
        </p:txBody>
      </p:sp>
      <p:sp>
        <p:nvSpPr>
          <p:cNvPr id="11" name="5. Source" hidden="1">
            <a:extLst>
              <a:ext uri="{FF2B5EF4-FFF2-40B4-BE49-F238E27FC236}">
                <a16:creationId xmlns:a16="http://schemas.microsoft.com/office/drawing/2014/main" id="{DDA89A31-56CB-4FBE-91C6-64DD01991E61}"/>
              </a:ext>
            </a:extLst>
          </p:cNvPr>
          <p:cNvSpPr txBox="1"/>
          <p:nvPr userDrawn="1">
            <p:custDataLst>
              <p:tags r:id="rId6"/>
            </p:custDataLst>
          </p:nvPr>
        </p:nvSpPr>
        <p:spPr>
          <a:xfrm>
            <a:off x="609600" y="5990391"/>
            <a:ext cx="7277861" cy="123111"/>
          </a:xfrm>
          <a:prstGeom prst="rect">
            <a:avLst/>
          </a:prstGeom>
          <a:noFill/>
          <a:ln/>
          <a:extLst>
            <a:ext uri="{909E8E84-426E-40DD-AFC4-6F175D3DCCD1}">
              <a14:hiddenFill xmlns:a14="http://schemas.microsoft.com/office/drawing/2010/main">
                <a:solidFill>
                  <a:srgbClr val="FFFFFF"/>
                </a:solidFill>
              </a14:hiddenFill>
            </a:ext>
          </a:extLst>
        </p:spPr>
        <p:txBody>
          <a:bodyPr vert="horz" wrap="square" lIns="0" tIns="0" rIns="0" bIns="0" rtlCol="0" anchor="b" anchorCtr="0">
            <a:spAutoFit/>
          </a:bodyPr>
          <a:lstStyle>
            <a:defPPr>
              <a:defRPr lang="en-US"/>
            </a:defPPr>
            <a:lvl1pPr indent="0">
              <a:lnSpc>
                <a:spcPct val="100000"/>
              </a:lnSpc>
              <a:spcBef>
                <a:spcPts val="300"/>
              </a:spcBef>
              <a:spcAft>
                <a:spcPts val="300"/>
              </a:spcAft>
              <a:buFont typeface="Segoe UI" panose="020B0502040204020203" pitchFamily="34" charset="0"/>
              <a:buChar char="​"/>
              <a:defRPr sz="80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0"/>
            <a:r>
              <a:rPr lang="en-US"/>
              <a:t>Source: …</a:t>
            </a:r>
          </a:p>
        </p:txBody>
      </p:sp>
      <p:pic>
        <p:nvPicPr>
          <p:cNvPr id="17" name="Picture 16">
            <a:extLst>
              <a:ext uri="{FF2B5EF4-FFF2-40B4-BE49-F238E27FC236}">
                <a16:creationId xmlns:a16="http://schemas.microsoft.com/office/drawing/2014/main" id="{516313A7-5209-4601-8A64-C764C59C081C}"/>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305312" y="6268539"/>
            <a:ext cx="991338" cy="518200"/>
          </a:xfrm>
          <a:prstGeom prst="rect">
            <a:avLst/>
          </a:prstGeom>
        </p:spPr>
      </p:pic>
    </p:spTree>
    <p:extLst>
      <p:ext uri="{BB962C8B-B14F-4D97-AF65-F5344CB8AC3E}">
        <p14:creationId xmlns:p14="http://schemas.microsoft.com/office/powerpoint/2010/main" val="3174650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rm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p:spPr>
        <p:txBody>
          <a:bodyPr/>
          <a:lstStyle>
            <a:lvl1pPr>
              <a:buClr>
                <a:srgbClr val="E47225"/>
              </a:buClr>
              <a:defRPr>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3"/>
          <p:cNvSpPr>
            <a:spLocks noGrp="1"/>
          </p:cNvSpPr>
          <p:nvPr>
            <p:ph sz="half" idx="16"/>
          </p:nvPr>
        </p:nvSpPr>
        <p:spPr>
          <a:xfrm>
            <a:off x="4463878" y="1803743"/>
            <a:ext cx="3264243" cy="4351338"/>
          </a:xfrm>
        </p:spPr>
        <p:txBody>
          <a:bodyPr/>
          <a:lstStyle>
            <a:lvl1pPr>
              <a:buClr>
                <a:srgbClr val="E47225"/>
              </a:buClr>
              <a:defRPr>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3"/>
          <p:cNvSpPr>
            <a:spLocks noGrp="1"/>
          </p:cNvSpPr>
          <p:nvPr>
            <p:ph sz="half" idx="17"/>
          </p:nvPr>
        </p:nvSpPr>
        <p:spPr>
          <a:xfrm>
            <a:off x="8089557" y="1803743"/>
            <a:ext cx="3264243" cy="4351338"/>
          </a:xfrm>
        </p:spPr>
        <p:txBody>
          <a:bodyPr/>
          <a:lstStyle>
            <a:lvl1pPr>
              <a:buClr>
                <a:srgbClr val="E47225"/>
              </a:buClr>
              <a:defRPr>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0546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Slide option 2">
  <p:cSld name="Section Slide option 2">
    <p:spTree>
      <p:nvGrpSpPr>
        <p:cNvPr id="1" name="Shape 80"/>
        <p:cNvGrpSpPr/>
        <p:nvPr/>
      </p:nvGrpSpPr>
      <p:grpSpPr>
        <a:xfrm>
          <a:off x="0" y="0"/>
          <a:ext cx="0" cy="0"/>
          <a:chOff x="0" y="0"/>
          <a:chExt cx="0" cy="0"/>
        </a:xfrm>
      </p:grpSpPr>
      <p:sp>
        <p:nvSpPr>
          <p:cNvPr id="81" name="Google Shape;81;p66"/>
          <p:cNvSpPr txBox="1">
            <a:spLocks noGrp="1"/>
          </p:cNvSpPr>
          <p:nvPr>
            <p:ph type="title"/>
          </p:nvPr>
        </p:nvSpPr>
        <p:spPr>
          <a:xfrm>
            <a:off x="838200" y="1077686"/>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66"/>
          <p:cNvPicPr preferRelativeResize="0"/>
          <p:nvPr/>
        </p:nvPicPr>
        <p:blipFill rotWithShape="1">
          <a:blip r:embed="rId2">
            <a:alphaModFix/>
          </a:blip>
          <a:srcRect/>
          <a:stretch/>
        </p:blipFill>
        <p:spPr>
          <a:xfrm>
            <a:off x="1" y="3026629"/>
            <a:ext cx="12192000" cy="1238910"/>
          </a:xfrm>
          <a:prstGeom prst="rect">
            <a:avLst/>
          </a:prstGeom>
          <a:noFill/>
          <a:ln>
            <a:noFill/>
          </a:ln>
        </p:spPr>
      </p:pic>
    </p:spTree>
    <p:extLst>
      <p:ext uri="{BB962C8B-B14F-4D97-AF65-F5344CB8AC3E}">
        <p14:creationId xmlns:p14="http://schemas.microsoft.com/office/powerpoint/2010/main" val="2985217355"/>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8"/>
        <p:cNvGrpSpPr/>
        <p:nvPr/>
      </p:nvGrpSpPr>
      <p:grpSpPr>
        <a:xfrm>
          <a:off x="0" y="0"/>
          <a:ext cx="0" cy="0"/>
          <a:chOff x="0" y="0"/>
          <a:chExt cx="0" cy="0"/>
        </a:xfrm>
      </p:grpSpPr>
      <p:pic>
        <p:nvPicPr>
          <p:cNvPr id="89" name="Google Shape;89;p88"/>
          <p:cNvPicPr preferRelativeResize="0"/>
          <p:nvPr/>
        </p:nvPicPr>
        <p:blipFill rotWithShape="1">
          <a:blip r:embed="rId2">
            <a:alphaModFix/>
          </a:blip>
          <a:srcRect/>
          <a:stretch/>
        </p:blipFill>
        <p:spPr>
          <a:xfrm>
            <a:off x="1" y="0"/>
            <a:ext cx="12192000" cy="5954978"/>
          </a:xfrm>
          <a:prstGeom prst="rect">
            <a:avLst/>
          </a:prstGeom>
          <a:noFill/>
          <a:ln>
            <a:noFill/>
          </a:ln>
        </p:spPr>
      </p:pic>
      <p:sp>
        <p:nvSpPr>
          <p:cNvPr id="90" name="Google Shape;90;p88"/>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800"/>
              <a:buFont typeface="Quattrocento Sans"/>
              <a:buNone/>
              <a:defRPr sz="4800" b="1">
                <a:solidFill>
                  <a:schemeClr val="lt1"/>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88"/>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800"/>
              <a:buNone/>
              <a:defRPr sz="2800">
                <a:solidFill>
                  <a:schemeClr val="lt1"/>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2" name="Google Shape;92;p8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dk1"/>
                </a:solidFill>
                <a:latin typeface="Quattrocento Sans"/>
                <a:ea typeface="Quattrocento Sans"/>
                <a:cs typeface="Quattrocento Sans"/>
                <a:sym typeface="Quattrocento Sans"/>
              </a:defRPr>
            </a:lvl1pPr>
            <a:lvl2pPr marL="0" lvl="1" indent="0" algn="r">
              <a:spcBef>
                <a:spcPts val="0"/>
              </a:spcBef>
              <a:buNone/>
              <a:defRPr sz="1200">
                <a:solidFill>
                  <a:schemeClr val="dk1"/>
                </a:solidFill>
                <a:latin typeface="Quattrocento Sans"/>
                <a:ea typeface="Quattrocento Sans"/>
                <a:cs typeface="Quattrocento Sans"/>
                <a:sym typeface="Quattrocento Sans"/>
              </a:defRPr>
            </a:lvl2pPr>
            <a:lvl3pPr marL="0" lvl="2" indent="0" algn="r">
              <a:spcBef>
                <a:spcPts val="0"/>
              </a:spcBef>
              <a:buNone/>
              <a:defRPr sz="1200">
                <a:solidFill>
                  <a:schemeClr val="dk1"/>
                </a:solidFill>
                <a:latin typeface="Quattrocento Sans"/>
                <a:ea typeface="Quattrocento Sans"/>
                <a:cs typeface="Quattrocento Sans"/>
                <a:sym typeface="Quattrocento Sans"/>
              </a:defRPr>
            </a:lvl3pPr>
            <a:lvl4pPr marL="0" lvl="3" indent="0" algn="r">
              <a:spcBef>
                <a:spcPts val="0"/>
              </a:spcBef>
              <a:buNone/>
              <a:defRPr sz="1200">
                <a:solidFill>
                  <a:schemeClr val="dk1"/>
                </a:solidFill>
                <a:latin typeface="Quattrocento Sans"/>
                <a:ea typeface="Quattrocento Sans"/>
                <a:cs typeface="Quattrocento Sans"/>
                <a:sym typeface="Quattrocento Sans"/>
              </a:defRPr>
            </a:lvl4pPr>
            <a:lvl5pPr marL="0" lvl="4" indent="0" algn="r">
              <a:spcBef>
                <a:spcPts val="0"/>
              </a:spcBef>
              <a:buNone/>
              <a:defRPr sz="1200">
                <a:solidFill>
                  <a:schemeClr val="dk1"/>
                </a:solidFill>
                <a:latin typeface="Quattrocento Sans"/>
                <a:ea typeface="Quattrocento Sans"/>
                <a:cs typeface="Quattrocento Sans"/>
                <a:sym typeface="Quattrocento Sans"/>
              </a:defRPr>
            </a:lvl5pPr>
            <a:lvl6pPr marL="0" lvl="5" indent="0" algn="r">
              <a:spcBef>
                <a:spcPts val="0"/>
              </a:spcBef>
              <a:buNone/>
              <a:defRPr sz="1200">
                <a:solidFill>
                  <a:schemeClr val="dk1"/>
                </a:solidFill>
                <a:latin typeface="Quattrocento Sans"/>
                <a:ea typeface="Quattrocento Sans"/>
                <a:cs typeface="Quattrocento Sans"/>
                <a:sym typeface="Quattrocento Sans"/>
              </a:defRPr>
            </a:lvl6pPr>
            <a:lvl7pPr marL="0" lvl="6" indent="0" algn="r">
              <a:spcBef>
                <a:spcPts val="0"/>
              </a:spcBef>
              <a:buNone/>
              <a:defRPr sz="1200">
                <a:solidFill>
                  <a:schemeClr val="dk1"/>
                </a:solidFill>
                <a:latin typeface="Quattrocento Sans"/>
                <a:ea typeface="Quattrocento Sans"/>
                <a:cs typeface="Quattrocento Sans"/>
                <a:sym typeface="Quattrocento Sans"/>
              </a:defRPr>
            </a:lvl7pPr>
            <a:lvl8pPr marL="0" lvl="7" indent="0" algn="r">
              <a:spcBef>
                <a:spcPts val="0"/>
              </a:spcBef>
              <a:buNone/>
              <a:defRPr sz="1200">
                <a:solidFill>
                  <a:schemeClr val="dk1"/>
                </a:solidFill>
                <a:latin typeface="Quattrocento Sans"/>
                <a:ea typeface="Quattrocento Sans"/>
                <a:cs typeface="Quattrocento Sans"/>
                <a:sym typeface="Quattrocento Sans"/>
              </a:defRPr>
            </a:lvl8pPr>
            <a:lvl9pPr marL="0" lvl="8" indent="0" algn="r">
              <a:spcBef>
                <a:spcPts val="0"/>
              </a:spcBef>
              <a:buNone/>
              <a:defRPr sz="1200">
                <a:solidFill>
                  <a:schemeClr val="dk1"/>
                </a:solidFill>
                <a:latin typeface="Quattrocento Sans"/>
                <a:ea typeface="Quattrocento Sans"/>
                <a:cs typeface="Quattrocento Sans"/>
                <a:sym typeface="Quattrocento Sans"/>
              </a:defRPr>
            </a:lvl9pPr>
          </a:lstStyle>
          <a:p>
            <a:pPr marL="0" lvl="0" indent="0" algn="r" rtl="0">
              <a:spcBef>
                <a:spcPts val="0"/>
              </a:spcBef>
              <a:spcAft>
                <a:spcPts val="0"/>
              </a:spcAft>
              <a:buNone/>
            </a:pPr>
            <a:r>
              <a:rPr lang="en-US"/>
              <a:t>4/15/2023</a:t>
            </a:r>
            <a:endParaRPr>
              <a:solidFill>
                <a:srgbClr val="888888"/>
              </a:solidFill>
            </a:endParaRPr>
          </a:p>
        </p:txBody>
      </p:sp>
      <p:pic>
        <p:nvPicPr>
          <p:cNvPr id="93" name="Google Shape;93;p88"/>
          <p:cNvPicPr preferRelativeResize="0"/>
          <p:nvPr/>
        </p:nvPicPr>
        <p:blipFill rotWithShape="1">
          <a:blip r:embed="rId3">
            <a:alphaModFix/>
          </a:blip>
          <a:srcRect/>
          <a:stretch/>
        </p:blipFill>
        <p:spPr>
          <a:xfrm>
            <a:off x="457812" y="6036375"/>
            <a:ext cx="1222102" cy="598254"/>
          </a:xfrm>
          <a:prstGeom prst="rect">
            <a:avLst/>
          </a:prstGeom>
          <a:noFill/>
          <a:ln>
            <a:noFill/>
          </a:ln>
        </p:spPr>
      </p:pic>
    </p:spTree>
    <p:extLst>
      <p:ext uri="{BB962C8B-B14F-4D97-AF65-F5344CB8AC3E}">
        <p14:creationId xmlns:p14="http://schemas.microsoft.com/office/powerpoint/2010/main" val="737591323"/>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Section Slide option 1">
  <p:cSld name="Section Slide option 1">
    <p:spTree>
      <p:nvGrpSpPr>
        <p:cNvPr id="1" name="Shape 94"/>
        <p:cNvGrpSpPr/>
        <p:nvPr/>
      </p:nvGrpSpPr>
      <p:grpSpPr>
        <a:xfrm>
          <a:off x="0" y="0"/>
          <a:ext cx="0" cy="0"/>
          <a:chOff x="0" y="0"/>
          <a:chExt cx="0" cy="0"/>
        </a:xfrm>
      </p:grpSpPr>
      <p:pic>
        <p:nvPicPr>
          <p:cNvPr id="95" name="Google Shape;95;p89"/>
          <p:cNvPicPr preferRelativeResize="0"/>
          <p:nvPr/>
        </p:nvPicPr>
        <p:blipFill rotWithShape="1">
          <a:blip r:embed="rId2">
            <a:alphaModFix/>
          </a:blip>
          <a:srcRect/>
          <a:stretch/>
        </p:blipFill>
        <p:spPr>
          <a:xfrm>
            <a:off x="0" y="0"/>
            <a:ext cx="12192000" cy="5947794"/>
          </a:xfrm>
          <a:prstGeom prst="rect">
            <a:avLst/>
          </a:prstGeom>
          <a:noFill/>
          <a:ln>
            <a:noFill/>
          </a:ln>
        </p:spPr>
      </p:pic>
      <p:sp>
        <p:nvSpPr>
          <p:cNvPr id="96" name="Google Shape;96;p89"/>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000"/>
              <a:buFont typeface="Quattrocento Sans"/>
              <a:buNone/>
              <a:defRPr sz="40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89"/>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400"/>
              <a:buNone/>
              <a:defRPr sz="2400">
                <a:solidFill>
                  <a:srgbClr val="14315A"/>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98" name="Google Shape;98;p89"/>
          <p:cNvPicPr preferRelativeResize="0"/>
          <p:nvPr/>
        </p:nvPicPr>
        <p:blipFill rotWithShape="1">
          <a:blip r:embed="rId3">
            <a:alphaModFix/>
          </a:blip>
          <a:srcRect/>
          <a:stretch/>
        </p:blipFill>
        <p:spPr>
          <a:xfrm>
            <a:off x="310544" y="6119874"/>
            <a:ext cx="1470449" cy="426996"/>
          </a:xfrm>
          <a:prstGeom prst="rect">
            <a:avLst/>
          </a:prstGeom>
          <a:noFill/>
          <a:ln>
            <a:noFill/>
          </a:ln>
        </p:spPr>
      </p:pic>
    </p:spTree>
    <p:extLst>
      <p:ext uri="{BB962C8B-B14F-4D97-AF65-F5344CB8AC3E}">
        <p14:creationId xmlns:p14="http://schemas.microsoft.com/office/powerpoint/2010/main" val="1674511322"/>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End Card">
  <p:cSld name="End Card">
    <p:spTree>
      <p:nvGrpSpPr>
        <p:cNvPr id="1" name="Shape 99"/>
        <p:cNvGrpSpPr/>
        <p:nvPr/>
      </p:nvGrpSpPr>
      <p:grpSpPr>
        <a:xfrm>
          <a:off x="0" y="0"/>
          <a:ext cx="0" cy="0"/>
          <a:chOff x="0" y="0"/>
          <a:chExt cx="0" cy="0"/>
        </a:xfrm>
      </p:grpSpPr>
      <p:sp>
        <p:nvSpPr>
          <p:cNvPr id="100" name="Google Shape;100;p90"/>
          <p:cNvSpPr txBox="1">
            <a:spLocks noGrp="1"/>
          </p:cNvSpPr>
          <p:nvPr>
            <p:ph type="title"/>
          </p:nvPr>
        </p:nvSpPr>
        <p:spPr>
          <a:xfrm>
            <a:off x="838199" y="910632"/>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01" name="Google Shape;101;p90"/>
          <p:cNvPicPr preferRelativeResize="0"/>
          <p:nvPr/>
        </p:nvPicPr>
        <p:blipFill rotWithShape="1">
          <a:blip r:embed="rId2">
            <a:alphaModFix/>
          </a:blip>
          <a:srcRect/>
          <a:stretch/>
        </p:blipFill>
        <p:spPr>
          <a:xfrm>
            <a:off x="0" y="3949821"/>
            <a:ext cx="12192000" cy="1238910"/>
          </a:xfrm>
          <a:prstGeom prst="rect">
            <a:avLst/>
          </a:prstGeom>
          <a:noFill/>
          <a:ln>
            <a:noFill/>
          </a:ln>
        </p:spPr>
      </p:pic>
      <p:pic>
        <p:nvPicPr>
          <p:cNvPr id="102" name="Google Shape;102;p90"/>
          <p:cNvPicPr preferRelativeResize="0"/>
          <p:nvPr/>
        </p:nvPicPr>
        <p:blipFill rotWithShape="1">
          <a:blip r:embed="rId3">
            <a:alphaModFix/>
          </a:blip>
          <a:srcRect/>
          <a:stretch/>
        </p:blipFill>
        <p:spPr>
          <a:xfrm>
            <a:off x="5142363" y="5618285"/>
            <a:ext cx="1907273" cy="553843"/>
          </a:xfrm>
          <a:prstGeom prst="rect">
            <a:avLst/>
          </a:prstGeom>
          <a:noFill/>
          <a:ln>
            <a:noFill/>
          </a:ln>
        </p:spPr>
      </p:pic>
    </p:spTree>
    <p:extLst>
      <p:ext uri="{BB962C8B-B14F-4D97-AF65-F5344CB8AC3E}">
        <p14:creationId xmlns:p14="http://schemas.microsoft.com/office/powerpoint/2010/main" val="343021311"/>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03"/>
        <p:cNvGrpSpPr/>
        <p:nvPr/>
      </p:nvGrpSpPr>
      <p:grpSpPr>
        <a:xfrm>
          <a:off x="0" y="0"/>
          <a:ext cx="0" cy="0"/>
          <a:chOff x="0" y="0"/>
          <a:chExt cx="0" cy="0"/>
        </a:xfrm>
      </p:grpSpPr>
      <p:sp>
        <p:nvSpPr>
          <p:cNvPr id="104" name="Google Shape;104;p9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solidFill>
                  <a:schemeClr val="dk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9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9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9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 name="Google Shape;108;p9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09" name="Google Shape;109;p9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877240863"/>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110"/>
        <p:cNvGrpSpPr/>
        <p:nvPr/>
      </p:nvGrpSpPr>
      <p:grpSpPr>
        <a:xfrm>
          <a:off x="0" y="0"/>
          <a:ext cx="0" cy="0"/>
          <a:chOff x="0" y="0"/>
          <a:chExt cx="0" cy="0"/>
        </a:xfrm>
      </p:grpSpPr>
      <p:sp>
        <p:nvSpPr>
          <p:cNvPr id="111" name="Google Shape;111;p9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9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9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4" name="Google Shape;114;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92"/>
          <p:cNvSpPr txBox="1">
            <a:spLocks noGrp="1"/>
          </p:cNvSpPr>
          <p:nvPr>
            <p:ph type="body" idx="1"/>
          </p:nvPr>
        </p:nvSpPr>
        <p:spPr>
          <a:xfrm>
            <a:off x="838200"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92"/>
          <p:cNvSpPr txBox="1">
            <a:spLocks noGrp="1"/>
          </p:cNvSpPr>
          <p:nvPr>
            <p:ph type="body" idx="2"/>
          </p:nvPr>
        </p:nvSpPr>
        <p:spPr>
          <a:xfrm>
            <a:off x="4463878"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92"/>
          <p:cNvSpPr txBox="1">
            <a:spLocks noGrp="1"/>
          </p:cNvSpPr>
          <p:nvPr>
            <p:ph type="body" idx="3"/>
          </p:nvPr>
        </p:nvSpPr>
        <p:spPr>
          <a:xfrm>
            <a:off x="8089557"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6519762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E7DCD-9CF0-6144-03ED-4F4A021FD5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4EE4C9-B8CD-0860-2F4C-6BDBA8F94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58D994-977E-1B02-9C27-A17811EEFDEB}"/>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7DA96401-F283-78F2-F723-8F5E49DA09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1B32EA-6545-1C5B-EDD2-4C7E57CA83BB}"/>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8676266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18"/>
        <p:cNvGrpSpPr/>
        <p:nvPr/>
      </p:nvGrpSpPr>
      <p:grpSpPr>
        <a:xfrm>
          <a:off x="0" y="0"/>
          <a:ext cx="0" cy="0"/>
          <a:chOff x="0" y="0"/>
          <a:chExt cx="0" cy="0"/>
        </a:xfrm>
      </p:grpSpPr>
      <p:sp>
        <p:nvSpPr>
          <p:cNvPr id="119" name="Google Shape;119;p9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9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1" name="Google Shape;121;p9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2" name="Google Shape;122;p9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3" name="Google Shape;123;p9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9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9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9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652386296"/>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7"/>
        <p:cNvGrpSpPr/>
        <p:nvPr/>
      </p:nvGrpSpPr>
      <p:grpSpPr>
        <a:xfrm>
          <a:off x="0" y="0"/>
          <a:ext cx="0" cy="0"/>
          <a:chOff x="0" y="0"/>
          <a:chExt cx="0" cy="0"/>
        </a:xfrm>
      </p:grpSpPr>
      <p:sp>
        <p:nvSpPr>
          <p:cNvPr id="128" name="Google Shape;128;p9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9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9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077559614"/>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131"/>
        <p:cNvGrpSpPr/>
        <p:nvPr/>
      </p:nvGrpSpPr>
      <p:grpSpPr>
        <a:xfrm>
          <a:off x="0" y="0"/>
          <a:ext cx="0" cy="0"/>
          <a:chOff x="0" y="0"/>
          <a:chExt cx="0" cy="0"/>
        </a:xfrm>
      </p:grpSpPr>
      <p:sp>
        <p:nvSpPr>
          <p:cNvPr id="132" name="Google Shape;132;p9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3" name="Google Shape;133;p9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SzPts val="3200"/>
              <a:buChar char="»"/>
              <a:defRPr sz="3200">
                <a:latin typeface="Quattrocento Sans"/>
                <a:ea typeface="Quattrocento Sans"/>
                <a:cs typeface="Quattrocento Sans"/>
                <a:sym typeface="Quattrocento Sans"/>
              </a:defRPr>
            </a:lvl1pPr>
            <a:lvl2pPr marL="914400" lvl="1" indent="-406400" algn="l">
              <a:lnSpc>
                <a:spcPct val="90000"/>
              </a:lnSpc>
              <a:spcBef>
                <a:spcPts val="600"/>
              </a:spcBef>
              <a:spcAft>
                <a:spcPts val="0"/>
              </a:spcAft>
              <a:buSzPts val="2800"/>
              <a:buChar char="•"/>
              <a:defRPr sz="2800">
                <a:latin typeface="Quattrocento Sans"/>
                <a:ea typeface="Quattrocento Sans"/>
                <a:cs typeface="Quattrocento Sans"/>
                <a:sym typeface="Quattrocento Sans"/>
              </a:defRPr>
            </a:lvl2pPr>
            <a:lvl3pPr marL="1371600" lvl="2" indent="-381000" algn="l">
              <a:lnSpc>
                <a:spcPct val="90000"/>
              </a:lnSpc>
              <a:spcBef>
                <a:spcPts val="600"/>
              </a:spcBef>
              <a:spcAft>
                <a:spcPts val="0"/>
              </a:spcAft>
              <a:buSzPts val="2400"/>
              <a:buChar char="•"/>
              <a:defRPr sz="2400">
                <a:latin typeface="Quattrocento Sans"/>
                <a:ea typeface="Quattrocento Sans"/>
                <a:cs typeface="Quattrocento Sans"/>
                <a:sym typeface="Quattrocento Sans"/>
              </a:defRPr>
            </a:lvl3pPr>
            <a:lvl4pPr marL="1828800" lvl="3"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4pPr>
            <a:lvl5pPr marL="2286000" lvl="4"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5pPr>
            <a:lvl6pPr marL="2743200" lvl="5" indent="-355600" algn="l">
              <a:lnSpc>
                <a:spcPct val="90000"/>
              </a:lnSpc>
              <a:spcBef>
                <a:spcPts val="6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34" name="Google Shape;134;p9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35" name="Google Shape;135;p9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9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9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013667524"/>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38"/>
        <p:cNvGrpSpPr/>
        <p:nvPr/>
      </p:nvGrpSpPr>
      <p:grpSpPr>
        <a:xfrm>
          <a:off x="0" y="0"/>
          <a:ext cx="0" cy="0"/>
          <a:chOff x="0" y="0"/>
          <a:chExt cx="0" cy="0"/>
        </a:xfrm>
      </p:grpSpPr>
      <p:sp>
        <p:nvSpPr>
          <p:cNvPr id="139" name="Google Shape;139;p9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0" name="Google Shape;140;p96"/>
          <p:cNvSpPr>
            <a:spLocks noGrp="1"/>
          </p:cNvSpPr>
          <p:nvPr>
            <p:ph type="pic" idx="2"/>
          </p:nvPr>
        </p:nvSpPr>
        <p:spPr>
          <a:xfrm>
            <a:off x="5183188" y="987425"/>
            <a:ext cx="6172200" cy="4873625"/>
          </a:xfrm>
          <a:prstGeom prst="rect">
            <a:avLst/>
          </a:prstGeom>
          <a:noFill/>
          <a:ln>
            <a:noFill/>
          </a:ln>
        </p:spPr>
      </p:sp>
      <p:sp>
        <p:nvSpPr>
          <p:cNvPr id="141" name="Google Shape;141;p9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2" name="Google Shape;142;p9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9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9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098423015"/>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3_Two Content">
  <p:cSld name="3_Two Content">
    <p:spTree>
      <p:nvGrpSpPr>
        <p:cNvPr id="1" name="Shape 145"/>
        <p:cNvGrpSpPr/>
        <p:nvPr/>
      </p:nvGrpSpPr>
      <p:grpSpPr>
        <a:xfrm>
          <a:off x="0" y="0"/>
          <a:ext cx="0" cy="0"/>
          <a:chOff x="0" y="0"/>
          <a:chExt cx="0" cy="0"/>
        </a:xfrm>
      </p:grpSpPr>
      <p:sp>
        <p:nvSpPr>
          <p:cNvPr id="146" name="Google Shape;146;p97"/>
          <p:cNvSpPr/>
          <p:nvPr/>
        </p:nvSpPr>
        <p:spPr>
          <a:xfrm>
            <a:off x="6086007" y="0"/>
            <a:ext cx="6105993" cy="5912603"/>
          </a:xfrm>
          <a:prstGeom prst="rect">
            <a:avLst/>
          </a:prstGeom>
          <a:solidFill>
            <a:srgbClr val="2D6E8D"/>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97"/>
          <p:cNvSpPr txBox="1">
            <a:spLocks noGrp="1"/>
          </p:cNvSpPr>
          <p:nvPr>
            <p:ph type="body" idx="1"/>
          </p:nvPr>
        </p:nvSpPr>
        <p:spPr>
          <a:xfrm>
            <a:off x="6445770" y="2203554"/>
            <a:ext cx="4908030" cy="250335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E47225"/>
              </a:buClr>
              <a:buSzPts val="2800"/>
              <a:buFont typeface="Quattrocento Sans"/>
              <a:buNone/>
              <a:defRPr>
                <a:solidFill>
                  <a:schemeClr val="lt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8" name="Google Shape;148;p97"/>
          <p:cNvSpPr>
            <a:spLocks noGrp="1"/>
          </p:cNvSpPr>
          <p:nvPr>
            <p:ph type="pic" idx="2"/>
          </p:nvPr>
        </p:nvSpPr>
        <p:spPr>
          <a:xfrm>
            <a:off x="0" y="0"/>
            <a:ext cx="6082393" cy="5951764"/>
          </a:xfrm>
          <a:prstGeom prst="rect">
            <a:avLst/>
          </a:prstGeom>
          <a:noFill/>
          <a:ln>
            <a:noFill/>
          </a:ln>
        </p:spPr>
      </p:sp>
      <p:sp>
        <p:nvSpPr>
          <p:cNvPr id="149" name="Google Shape;149;p97"/>
          <p:cNvSpPr txBox="1">
            <a:spLocks noGrp="1"/>
          </p:cNvSpPr>
          <p:nvPr>
            <p:ph type="title"/>
          </p:nvPr>
        </p:nvSpPr>
        <p:spPr>
          <a:xfrm>
            <a:off x="6460760" y="365125"/>
            <a:ext cx="5261547"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Quattrocento Sans"/>
              <a:buNone/>
              <a:defRPr sz="36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50" name="Google Shape;150;p97"/>
          <p:cNvPicPr preferRelativeResize="0"/>
          <p:nvPr/>
        </p:nvPicPr>
        <p:blipFill rotWithShape="1">
          <a:blip r:embed="rId2">
            <a:alphaModFix/>
          </a:blip>
          <a:srcRect/>
          <a:stretch/>
        </p:blipFill>
        <p:spPr>
          <a:xfrm>
            <a:off x="0" y="5229744"/>
            <a:ext cx="12206990" cy="1045593"/>
          </a:xfrm>
          <a:prstGeom prst="rect">
            <a:avLst/>
          </a:prstGeom>
          <a:noFill/>
          <a:ln>
            <a:noFill/>
          </a:ln>
        </p:spPr>
      </p:pic>
      <p:sp>
        <p:nvSpPr>
          <p:cNvPr id="151" name="Google Shape;151;p97"/>
          <p:cNvSpPr txBox="1">
            <a:spLocks noGrp="1"/>
          </p:cNvSpPr>
          <p:nvPr>
            <p:ph type="sldNum" idx="12"/>
          </p:nvPr>
        </p:nvSpPr>
        <p:spPr>
          <a:xfrm>
            <a:off x="10660284" y="6356350"/>
            <a:ext cx="1036416"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008828606"/>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74"/>
        <p:cNvGrpSpPr/>
        <p:nvPr/>
      </p:nvGrpSpPr>
      <p:grpSpPr>
        <a:xfrm>
          <a:off x="0" y="0"/>
          <a:ext cx="0" cy="0"/>
          <a:chOff x="0" y="0"/>
          <a:chExt cx="0" cy="0"/>
        </a:xfrm>
      </p:grpSpPr>
      <p:sp>
        <p:nvSpPr>
          <p:cNvPr id="75" name="Google Shape;75;p65"/>
          <p:cNvSpPr txBox="1">
            <a:spLocks noGrp="1"/>
          </p:cNvSpPr>
          <p:nvPr>
            <p:ph type="title"/>
          </p:nvPr>
        </p:nvSpPr>
        <p:spPr>
          <a:xfrm>
            <a:off x="838200" y="549501"/>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65"/>
          <p:cNvSpPr txBox="1">
            <a:spLocks noGrp="1"/>
          </p:cNvSpPr>
          <p:nvPr>
            <p:ph type="body" idx="1"/>
          </p:nvPr>
        </p:nvSpPr>
        <p:spPr>
          <a:xfrm>
            <a:off x="849086" y="2114550"/>
            <a:ext cx="10515600" cy="4351338"/>
          </a:xfrm>
          <a:prstGeom prst="rect">
            <a:avLst/>
          </a:prstGeom>
          <a:noFill/>
          <a:ln>
            <a:noFill/>
          </a:ln>
        </p:spPr>
        <p:txBody>
          <a:bodyPr spcFirstLastPara="1" wrap="square" lIns="91425" tIns="45700" rIns="91425" bIns="45700" anchor="t" anchorCtr="0">
            <a:normAutofit/>
          </a:bodyPr>
          <a:lstStyle>
            <a:lvl1pPr marL="457200" lvl="0" indent="-450850" algn="l">
              <a:lnSpc>
                <a:spcPct val="120000"/>
              </a:lnSpc>
              <a:spcBef>
                <a:spcPts val="1000"/>
              </a:spcBef>
              <a:spcAft>
                <a:spcPts val="0"/>
              </a:spcAft>
              <a:buClr>
                <a:srgbClr val="E47225"/>
              </a:buClr>
              <a:buSzPts val="3500"/>
              <a:buFont typeface="Quattrocento Sans"/>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6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6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65"/>
          <p:cNvSpPr txBox="1">
            <a:spLocks noGrp="1"/>
          </p:cNvSpPr>
          <p:nvPr>
            <p:ph type="sldNum" idx="12"/>
          </p:nvPr>
        </p:nvSpPr>
        <p:spPr>
          <a:xfrm>
            <a:off x="9240919" y="6498398"/>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036028204"/>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83"/>
        <p:cNvGrpSpPr/>
        <p:nvPr/>
      </p:nvGrpSpPr>
      <p:grpSpPr>
        <a:xfrm>
          <a:off x="0" y="0"/>
          <a:ext cx="0" cy="0"/>
          <a:chOff x="0" y="0"/>
          <a:chExt cx="0" cy="0"/>
        </a:xfrm>
      </p:grpSpPr>
      <p:sp>
        <p:nvSpPr>
          <p:cNvPr id="84" name="Google Shape;84;p6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6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6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6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23329077"/>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and Content" type="obj">
  <p:cSld name="1_Title and Content">
    <p:spTree>
      <p:nvGrpSpPr>
        <p:cNvPr id="1" name="Shape 74"/>
        <p:cNvGrpSpPr/>
        <p:nvPr/>
      </p:nvGrpSpPr>
      <p:grpSpPr>
        <a:xfrm>
          <a:off x="0" y="0"/>
          <a:ext cx="0" cy="0"/>
          <a:chOff x="0" y="0"/>
          <a:chExt cx="0" cy="0"/>
        </a:xfrm>
      </p:grpSpPr>
      <p:sp>
        <p:nvSpPr>
          <p:cNvPr id="75" name="Google Shape;75;p65"/>
          <p:cNvSpPr txBox="1">
            <a:spLocks noGrp="1"/>
          </p:cNvSpPr>
          <p:nvPr>
            <p:ph type="title"/>
          </p:nvPr>
        </p:nvSpPr>
        <p:spPr>
          <a:xfrm>
            <a:off x="838200" y="549501"/>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65"/>
          <p:cNvSpPr txBox="1">
            <a:spLocks noGrp="1"/>
          </p:cNvSpPr>
          <p:nvPr>
            <p:ph type="body" idx="1"/>
          </p:nvPr>
        </p:nvSpPr>
        <p:spPr>
          <a:xfrm>
            <a:off x="849086" y="2114550"/>
            <a:ext cx="10515600" cy="4351338"/>
          </a:xfrm>
          <a:prstGeom prst="rect">
            <a:avLst/>
          </a:prstGeom>
          <a:noFill/>
          <a:ln>
            <a:noFill/>
          </a:ln>
        </p:spPr>
        <p:txBody>
          <a:bodyPr spcFirstLastPara="1" wrap="square" lIns="91425" tIns="45700" rIns="91425" bIns="45700" anchor="t" anchorCtr="0">
            <a:normAutofit/>
          </a:bodyPr>
          <a:lstStyle>
            <a:lvl1pPr marL="457200" lvl="0" indent="-450850" algn="l">
              <a:lnSpc>
                <a:spcPct val="120000"/>
              </a:lnSpc>
              <a:spcBef>
                <a:spcPts val="1000"/>
              </a:spcBef>
              <a:spcAft>
                <a:spcPts val="0"/>
              </a:spcAft>
              <a:buClr>
                <a:srgbClr val="E47225"/>
              </a:buClr>
              <a:buSzPts val="3500"/>
              <a:buFont typeface="Quattrocento Sans"/>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6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6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65"/>
          <p:cNvSpPr txBox="1">
            <a:spLocks noGrp="1"/>
          </p:cNvSpPr>
          <p:nvPr>
            <p:ph type="sldNum" idx="12"/>
          </p:nvPr>
        </p:nvSpPr>
        <p:spPr>
          <a:xfrm>
            <a:off x="9240919" y="6498398"/>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0166699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Section Slide option 2">
  <p:cSld name="1_Section Slide option 2">
    <p:spTree>
      <p:nvGrpSpPr>
        <p:cNvPr id="1" name="Shape 80"/>
        <p:cNvGrpSpPr/>
        <p:nvPr/>
      </p:nvGrpSpPr>
      <p:grpSpPr>
        <a:xfrm>
          <a:off x="0" y="0"/>
          <a:ext cx="0" cy="0"/>
          <a:chOff x="0" y="0"/>
          <a:chExt cx="0" cy="0"/>
        </a:xfrm>
      </p:grpSpPr>
      <p:sp>
        <p:nvSpPr>
          <p:cNvPr id="81" name="Google Shape;81;p66"/>
          <p:cNvSpPr txBox="1">
            <a:spLocks noGrp="1"/>
          </p:cNvSpPr>
          <p:nvPr>
            <p:ph type="title"/>
          </p:nvPr>
        </p:nvSpPr>
        <p:spPr>
          <a:xfrm>
            <a:off x="838200" y="1077686"/>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66"/>
          <p:cNvPicPr preferRelativeResize="0"/>
          <p:nvPr/>
        </p:nvPicPr>
        <p:blipFill rotWithShape="1">
          <a:blip r:embed="rId2">
            <a:alphaModFix/>
          </a:blip>
          <a:srcRect/>
          <a:stretch/>
        </p:blipFill>
        <p:spPr>
          <a:xfrm>
            <a:off x="1" y="3026629"/>
            <a:ext cx="12192000" cy="1238910"/>
          </a:xfrm>
          <a:prstGeom prst="rect">
            <a:avLst/>
          </a:prstGeom>
          <a:noFill/>
          <a:ln>
            <a:noFill/>
          </a:ln>
        </p:spPr>
      </p:pic>
    </p:spTree>
    <p:extLst>
      <p:ext uri="{BB962C8B-B14F-4D97-AF65-F5344CB8AC3E}">
        <p14:creationId xmlns:p14="http://schemas.microsoft.com/office/powerpoint/2010/main" val="844950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Only" type="titleOnly">
  <p:cSld name="1_Title Only">
    <p:spTree>
      <p:nvGrpSpPr>
        <p:cNvPr id="1" name="Shape 83"/>
        <p:cNvGrpSpPr/>
        <p:nvPr/>
      </p:nvGrpSpPr>
      <p:grpSpPr>
        <a:xfrm>
          <a:off x="0" y="0"/>
          <a:ext cx="0" cy="0"/>
          <a:chOff x="0" y="0"/>
          <a:chExt cx="0" cy="0"/>
        </a:xfrm>
      </p:grpSpPr>
      <p:sp>
        <p:nvSpPr>
          <p:cNvPr id="84" name="Google Shape;84;p6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6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6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6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17887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0EC26-BA9B-D7D1-6EF9-C08674FBA5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1D2651-AFE8-75E2-3FD5-6F650524C9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CBC4EC-9B52-836B-B593-EB367A8E20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76559C-4A03-FE66-A1AE-E37CD824D400}"/>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6" name="Footer Placeholder 5">
            <a:extLst>
              <a:ext uri="{FF2B5EF4-FFF2-40B4-BE49-F238E27FC236}">
                <a16:creationId xmlns:a16="http://schemas.microsoft.com/office/drawing/2014/main" id="{E81B10B4-6091-50FA-EEDF-29B617B41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66101D-71B4-BD9D-4CAF-7F635D82C966}"/>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5956974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Slide" type="title">
  <p:cSld name="1_Title Slide">
    <p:spTree>
      <p:nvGrpSpPr>
        <p:cNvPr id="1" name="Shape 88"/>
        <p:cNvGrpSpPr/>
        <p:nvPr/>
      </p:nvGrpSpPr>
      <p:grpSpPr>
        <a:xfrm>
          <a:off x="0" y="0"/>
          <a:ext cx="0" cy="0"/>
          <a:chOff x="0" y="0"/>
          <a:chExt cx="0" cy="0"/>
        </a:xfrm>
      </p:grpSpPr>
      <p:pic>
        <p:nvPicPr>
          <p:cNvPr id="89" name="Google Shape;89;p88"/>
          <p:cNvPicPr preferRelativeResize="0"/>
          <p:nvPr/>
        </p:nvPicPr>
        <p:blipFill rotWithShape="1">
          <a:blip r:embed="rId2">
            <a:alphaModFix/>
          </a:blip>
          <a:srcRect/>
          <a:stretch/>
        </p:blipFill>
        <p:spPr>
          <a:xfrm>
            <a:off x="1" y="0"/>
            <a:ext cx="12192000" cy="5954978"/>
          </a:xfrm>
          <a:prstGeom prst="rect">
            <a:avLst/>
          </a:prstGeom>
          <a:noFill/>
          <a:ln>
            <a:noFill/>
          </a:ln>
        </p:spPr>
      </p:pic>
      <p:sp>
        <p:nvSpPr>
          <p:cNvPr id="90" name="Google Shape;90;p88"/>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800"/>
              <a:buFont typeface="Quattrocento Sans"/>
              <a:buNone/>
              <a:defRPr sz="4800" b="1">
                <a:solidFill>
                  <a:schemeClr val="lt1"/>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88"/>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800"/>
              <a:buNone/>
              <a:defRPr sz="2800">
                <a:solidFill>
                  <a:schemeClr val="lt1"/>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2" name="Google Shape;92;p8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dk1"/>
                </a:solidFill>
                <a:latin typeface="Quattrocento Sans"/>
                <a:ea typeface="Quattrocento Sans"/>
                <a:cs typeface="Quattrocento Sans"/>
                <a:sym typeface="Quattrocento Sans"/>
              </a:defRPr>
            </a:lvl1pPr>
            <a:lvl2pPr marL="0" lvl="1" indent="0" algn="r">
              <a:spcBef>
                <a:spcPts val="0"/>
              </a:spcBef>
              <a:buNone/>
              <a:defRPr sz="1200">
                <a:solidFill>
                  <a:schemeClr val="dk1"/>
                </a:solidFill>
                <a:latin typeface="Quattrocento Sans"/>
                <a:ea typeface="Quattrocento Sans"/>
                <a:cs typeface="Quattrocento Sans"/>
                <a:sym typeface="Quattrocento Sans"/>
              </a:defRPr>
            </a:lvl2pPr>
            <a:lvl3pPr marL="0" lvl="2" indent="0" algn="r">
              <a:spcBef>
                <a:spcPts val="0"/>
              </a:spcBef>
              <a:buNone/>
              <a:defRPr sz="1200">
                <a:solidFill>
                  <a:schemeClr val="dk1"/>
                </a:solidFill>
                <a:latin typeface="Quattrocento Sans"/>
                <a:ea typeface="Quattrocento Sans"/>
                <a:cs typeface="Quattrocento Sans"/>
                <a:sym typeface="Quattrocento Sans"/>
              </a:defRPr>
            </a:lvl3pPr>
            <a:lvl4pPr marL="0" lvl="3" indent="0" algn="r">
              <a:spcBef>
                <a:spcPts val="0"/>
              </a:spcBef>
              <a:buNone/>
              <a:defRPr sz="1200">
                <a:solidFill>
                  <a:schemeClr val="dk1"/>
                </a:solidFill>
                <a:latin typeface="Quattrocento Sans"/>
                <a:ea typeface="Quattrocento Sans"/>
                <a:cs typeface="Quattrocento Sans"/>
                <a:sym typeface="Quattrocento Sans"/>
              </a:defRPr>
            </a:lvl4pPr>
            <a:lvl5pPr marL="0" lvl="4" indent="0" algn="r">
              <a:spcBef>
                <a:spcPts val="0"/>
              </a:spcBef>
              <a:buNone/>
              <a:defRPr sz="1200">
                <a:solidFill>
                  <a:schemeClr val="dk1"/>
                </a:solidFill>
                <a:latin typeface="Quattrocento Sans"/>
                <a:ea typeface="Quattrocento Sans"/>
                <a:cs typeface="Quattrocento Sans"/>
                <a:sym typeface="Quattrocento Sans"/>
              </a:defRPr>
            </a:lvl5pPr>
            <a:lvl6pPr marL="0" lvl="5" indent="0" algn="r">
              <a:spcBef>
                <a:spcPts val="0"/>
              </a:spcBef>
              <a:buNone/>
              <a:defRPr sz="1200">
                <a:solidFill>
                  <a:schemeClr val="dk1"/>
                </a:solidFill>
                <a:latin typeface="Quattrocento Sans"/>
                <a:ea typeface="Quattrocento Sans"/>
                <a:cs typeface="Quattrocento Sans"/>
                <a:sym typeface="Quattrocento Sans"/>
              </a:defRPr>
            </a:lvl6pPr>
            <a:lvl7pPr marL="0" lvl="6" indent="0" algn="r">
              <a:spcBef>
                <a:spcPts val="0"/>
              </a:spcBef>
              <a:buNone/>
              <a:defRPr sz="1200">
                <a:solidFill>
                  <a:schemeClr val="dk1"/>
                </a:solidFill>
                <a:latin typeface="Quattrocento Sans"/>
                <a:ea typeface="Quattrocento Sans"/>
                <a:cs typeface="Quattrocento Sans"/>
                <a:sym typeface="Quattrocento Sans"/>
              </a:defRPr>
            </a:lvl7pPr>
            <a:lvl8pPr marL="0" lvl="7" indent="0" algn="r">
              <a:spcBef>
                <a:spcPts val="0"/>
              </a:spcBef>
              <a:buNone/>
              <a:defRPr sz="1200">
                <a:solidFill>
                  <a:schemeClr val="dk1"/>
                </a:solidFill>
                <a:latin typeface="Quattrocento Sans"/>
                <a:ea typeface="Quattrocento Sans"/>
                <a:cs typeface="Quattrocento Sans"/>
                <a:sym typeface="Quattrocento Sans"/>
              </a:defRPr>
            </a:lvl8pPr>
            <a:lvl9pPr marL="0" lvl="8" indent="0" algn="r">
              <a:spcBef>
                <a:spcPts val="0"/>
              </a:spcBef>
              <a:buNone/>
              <a:defRPr sz="1200">
                <a:solidFill>
                  <a:schemeClr val="dk1"/>
                </a:solidFill>
                <a:latin typeface="Quattrocento Sans"/>
                <a:ea typeface="Quattrocento Sans"/>
                <a:cs typeface="Quattrocento Sans"/>
                <a:sym typeface="Quattrocento Sans"/>
              </a:defRPr>
            </a:lvl9pPr>
          </a:lstStyle>
          <a:p>
            <a:pPr marL="0" lvl="0" indent="0" algn="r" rtl="0">
              <a:spcBef>
                <a:spcPts val="0"/>
              </a:spcBef>
              <a:spcAft>
                <a:spcPts val="0"/>
              </a:spcAft>
              <a:buNone/>
            </a:pPr>
            <a:r>
              <a:rPr lang="en-US"/>
              <a:t>4/15/2023</a:t>
            </a:r>
            <a:endParaRPr>
              <a:solidFill>
                <a:srgbClr val="888888"/>
              </a:solidFill>
            </a:endParaRPr>
          </a:p>
        </p:txBody>
      </p:sp>
      <p:pic>
        <p:nvPicPr>
          <p:cNvPr id="93" name="Google Shape;93;p88"/>
          <p:cNvPicPr preferRelativeResize="0"/>
          <p:nvPr/>
        </p:nvPicPr>
        <p:blipFill rotWithShape="1">
          <a:blip r:embed="rId3">
            <a:alphaModFix/>
          </a:blip>
          <a:srcRect/>
          <a:stretch/>
        </p:blipFill>
        <p:spPr>
          <a:xfrm>
            <a:off x="457812" y="6036375"/>
            <a:ext cx="1222102" cy="598254"/>
          </a:xfrm>
          <a:prstGeom prst="rect">
            <a:avLst/>
          </a:prstGeom>
          <a:noFill/>
          <a:ln>
            <a:noFill/>
          </a:ln>
        </p:spPr>
      </p:pic>
    </p:spTree>
    <p:extLst>
      <p:ext uri="{BB962C8B-B14F-4D97-AF65-F5344CB8AC3E}">
        <p14:creationId xmlns:p14="http://schemas.microsoft.com/office/powerpoint/2010/main" val="40503616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Section Slide option 1">
  <p:cSld name="1_Section Slide option 1">
    <p:spTree>
      <p:nvGrpSpPr>
        <p:cNvPr id="1" name="Shape 94"/>
        <p:cNvGrpSpPr/>
        <p:nvPr/>
      </p:nvGrpSpPr>
      <p:grpSpPr>
        <a:xfrm>
          <a:off x="0" y="0"/>
          <a:ext cx="0" cy="0"/>
          <a:chOff x="0" y="0"/>
          <a:chExt cx="0" cy="0"/>
        </a:xfrm>
      </p:grpSpPr>
      <p:pic>
        <p:nvPicPr>
          <p:cNvPr id="95" name="Google Shape;95;p89"/>
          <p:cNvPicPr preferRelativeResize="0"/>
          <p:nvPr/>
        </p:nvPicPr>
        <p:blipFill rotWithShape="1">
          <a:blip r:embed="rId2">
            <a:alphaModFix/>
          </a:blip>
          <a:srcRect/>
          <a:stretch/>
        </p:blipFill>
        <p:spPr>
          <a:xfrm>
            <a:off x="0" y="0"/>
            <a:ext cx="12192000" cy="5947794"/>
          </a:xfrm>
          <a:prstGeom prst="rect">
            <a:avLst/>
          </a:prstGeom>
          <a:noFill/>
          <a:ln>
            <a:noFill/>
          </a:ln>
        </p:spPr>
      </p:pic>
      <p:sp>
        <p:nvSpPr>
          <p:cNvPr id="96" name="Google Shape;96;p89"/>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000"/>
              <a:buFont typeface="Quattrocento Sans"/>
              <a:buNone/>
              <a:defRPr sz="40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89"/>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400"/>
              <a:buNone/>
              <a:defRPr sz="2400">
                <a:solidFill>
                  <a:srgbClr val="14315A"/>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98" name="Google Shape;98;p89"/>
          <p:cNvPicPr preferRelativeResize="0"/>
          <p:nvPr/>
        </p:nvPicPr>
        <p:blipFill rotWithShape="1">
          <a:blip r:embed="rId3">
            <a:alphaModFix/>
          </a:blip>
          <a:srcRect/>
          <a:stretch/>
        </p:blipFill>
        <p:spPr>
          <a:xfrm>
            <a:off x="310544" y="6119874"/>
            <a:ext cx="1470449" cy="426996"/>
          </a:xfrm>
          <a:prstGeom prst="rect">
            <a:avLst/>
          </a:prstGeom>
          <a:noFill/>
          <a:ln>
            <a:noFill/>
          </a:ln>
        </p:spPr>
      </p:pic>
    </p:spTree>
    <p:extLst>
      <p:ext uri="{BB962C8B-B14F-4D97-AF65-F5344CB8AC3E}">
        <p14:creationId xmlns:p14="http://schemas.microsoft.com/office/powerpoint/2010/main" val="20160052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End Card">
  <p:cSld name="1_End Card">
    <p:spTree>
      <p:nvGrpSpPr>
        <p:cNvPr id="1" name="Shape 99"/>
        <p:cNvGrpSpPr/>
        <p:nvPr/>
      </p:nvGrpSpPr>
      <p:grpSpPr>
        <a:xfrm>
          <a:off x="0" y="0"/>
          <a:ext cx="0" cy="0"/>
          <a:chOff x="0" y="0"/>
          <a:chExt cx="0" cy="0"/>
        </a:xfrm>
      </p:grpSpPr>
      <p:sp>
        <p:nvSpPr>
          <p:cNvPr id="100" name="Google Shape;100;p90"/>
          <p:cNvSpPr txBox="1">
            <a:spLocks noGrp="1"/>
          </p:cNvSpPr>
          <p:nvPr>
            <p:ph type="title"/>
          </p:nvPr>
        </p:nvSpPr>
        <p:spPr>
          <a:xfrm>
            <a:off x="838199" y="910632"/>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01" name="Google Shape;101;p90"/>
          <p:cNvPicPr preferRelativeResize="0"/>
          <p:nvPr/>
        </p:nvPicPr>
        <p:blipFill rotWithShape="1">
          <a:blip r:embed="rId2">
            <a:alphaModFix/>
          </a:blip>
          <a:srcRect/>
          <a:stretch/>
        </p:blipFill>
        <p:spPr>
          <a:xfrm>
            <a:off x="0" y="3949821"/>
            <a:ext cx="12192000" cy="1238910"/>
          </a:xfrm>
          <a:prstGeom prst="rect">
            <a:avLst/>
          </a:prstGeom>
          <a:noFill/>
          <a:ln>
            <a:noFill/>
          </a:ln>
        </p:spPr>
      </p:pic>
      <p:pic>
        <p:nvPicPr>
          <p:cNvPr id="102" name="Google Shape;102;p90"/>
          <p:cNvPicPr preferRelativeResize="0"/>
          <p:nvPr/>
        </p:nvPicPr>
        <p:blipFill rotWithShape="1">
          <a:blip r:embed="rId3">
            <a:alphaModFix/>
          </a:blip>
          <a:srcRect/>
          <a:stretch/>
        </p:blipFill>
        <p:spPr>
          <a:xfrm>
            <a:off x="5142363" y="5618285"/>
            <a:ext cx="1907273" cy="553843"/>
          </a:xfrm>
          <a:prstGeom prst="rect">
            <a:avLst/>
          </a:prstGeom>
          <a:noFill/>
          <a:ln>
            <a:noFill/>
          </a:ln>
        </p:spPr>
      </p:pic>
    </p:spTree>
    <p:extLst>
      <p:ext uri="{BB962C8B-B14F-4D97-AF65-F5344CB8AC3E}">
        <p14:creationId xmlns:p14="http://schemas.microsoft.com/office/powerpoint/2010/main" val="28130702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wo Content">
  <p:cSld name="2_Two Content">
    <p:spTree>
      <p:nvGrpSpPr>
        <p:cNvPr id="1" name="Shape 103"/>
        <p:cNvGrpSpPr/>
        <p:nvPr/>
      </p:nvGrpSpPr>
      <p:grpSpPr>
        <a:xfrm>
          <a:off x="0" y="0"/>
          <a:ext cx="0" cy="0"/>
          <a:chOff x="0" y="0"/>
          <a:chExt cx="0" cy="0"/>
        </a:xfrm>
      </p:grpSpPr>
      <p:sp>
        <p:nvSpPr>
          <p:cNvPr id="104" name="Google Shape;104;p9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solidFill>
                  <a:schemeClr val="dk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9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9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9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 name="Google Shape;108;p9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09" name="Google Shape;109;p9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8112887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1_Two Content">
  <p:cSld name="2_Two Content">
    <p:spTree>
      <p:nvGrpSpPr>
        <p:cNvPr id="1" name="Shape 110"/>
        <p:cNvGrpSpPr/>
        <p:nvPr/>
      </p:nvGrpSpPr>
      <p:grpSpPr>
        <a:xfrm>
          <a:off x="0" y="0"/>
          <a:ext cx="0" cy="0"/>
          <a:chOff x="0" y="0"/>
          <a:chExt cx="0" cy="0"/>
        </a:xfrm>
      </p:grpSpPr>
      <p:sp>
        <p:nvSpPr>
          <p:cNvPr id="111" name="Google Shape;111;p9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9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9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4" name="Google Shape;114;p9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92"/>
          <p:cNvSpPr txBox="1">
            <a:spLocks noGrp="1"/>
          </p:cNvSpPr>
          <p:nvPr>
            <p:ph type="body" idx="1"/>
          </p:nvPr>
        </p:nvSpPr>
        <p:spPr>
          <a:xfrm>
            <a:off x="838200"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92"/>
          <p:cNvSpPr txBox="1">
            <a:spLocks noGrp="1"/>
          </p:cNvSpPr>
          <p:nvPr>
            <p:ph type="body" idx="2"/>
          </p:nvPr>
        </p:nvSpPr>
        <p:spPr>
          <a:xfrm>
            <a:off x="4463878"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92"/>
          <p:cNvSpPr txBox="1">
            <a:spLocks noGrp="1"/>
          </p:cNvSpPr>
          <p:nvPr>
            <p:ph type="body" idx="3"/>
          </p:nvPr>
        </p:nvSpPr>
        <p:spPr>
          <a:xfrm>
            <a:off x="8089557"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6122058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Comparison" type="twoTxTwoObj">
  <p:cSld name="1_Comparison">
    <p:spTree>
      <p:nvGrpSpPr>
        <p:cNvPr id="1" name="Shape 118"/>
        <p:cNvGrpSpPr/>
        <p:nvPr/>
      </p:nvGrpSpPr>
      <p:grpSpPr>
        <a:xfrm>
          <a:off x="0" y="0"/>
          <a:ext cx="0" cy="0"/>
          <a:chOff x="0" y="0"/>
          <a:chExt cx="0" cy="0"/>
        </a:xfrm>
      </p:grpSpPr>
      <p:sp>
        <p:nvSpPr>
          <p:cNvPr id="119" name="Google Shape;119;p9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9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1" name="Google Shape;121;p9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2" name="Google Shape;122;p9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3" name="Google Shape;123;p9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9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9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9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11800253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Blank" type="blank">
  <p:cSld name="1_Blank">
    <p:spTree>
      <p:nvGrpSpPr>
        <p:cNvPr id="1" name="Shape 127"/>
        <p:cNvGrpSpPr/>
        <p:nvPr/>
      </p:nvGrpSpPr>
      <p:grpSpPr>
        <a:xfrm>
          <a:off x="0" y="0"/>
          <a:ext cx="0" cy="0"/>
          <a:chOff x="0" y="0"/>
          <a:chExt cx="0" cy="0"/>
        </a:xfrm>
      </p:grpSpPr>
      <p:sp>
        <p:nvSpPr>
          <p:cNvPr id="128" name="Google Shape;128;p9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9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9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953832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Content with Caption" type="objTx">
  <p:cSld name="1_Content with Caption">
    <p:spTree>
      <p:nvGrpSpPr>
        <p:cNvPr id="1" name="Shape 131"/>
        <p:cNvGrpSpPr/>
        <p:nvPr/>
      </p:nvGrpSpPr>
      <p:grpSpPr>
        <a:xfrm>
          <a:off x="0" y="0"/>
          <a:ext cx="0" cy="0"/>
          <a:chOff x="0" y="0"/>
          <a:chExt cx="0" cy="0"/>
        </a:xfrm>
      </p:grpSpPr>
      <p:sp>
        <p:nvSpPr>
          <p:cNvPr id="132" name="Google Shape;132;p9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3" name="Google Shape;133;p9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SzPts val="3200"/>
              <a:buChar char="»"/>
              <a:defRPr sz="3200">
                <a:latin typeface="Quattrocento Sans"/>
                <a:ea typeface="Quattrocento Sans"/>
                <a:cs typeface="Quattrocento Sans"/>
                <a:sym typeface="Quattrocento Sans"/>
              </a:defRPr>
            </a:lvl1pPr>
            <a:lvl2pPr marL="914400" lvl="1" indent="-406400" algn="l">
              <a:lnSpc>
                <a:spcPct val="90000"/>
              </a:lnSpc>
              <a:spcBef>
                <a:spcPts val="600"/>
              </a:spcBef>
              <a:spcAft>
                <a:spcPts val="0"/>
              </a:spcAft>
              <a:buSzPts val="2800"/>
              <a:buChar char="•"/>
              <a:defRPr sz="2800">
                <a:latin typeface="Quattrocento Sans"/>
                <a:ea typeface="Quattrocento Sans"/>
                <a:cs typeface="Quattrocento Sans"/>
                <a:sym typeface="Quattrocento Sans"/>
              </a:defRPr>
            </a:lvl2pPr>
            <a:lvl3pPr marL="1371600" lvl="2" indent="-381000" algn="l">
              <a:lnSpc>
                <a:spcPct val="90000"/>
              </a:lnSpc>
              <a:spcBef>
                <a:spcPts val="600"/>
              </a:spcBef>
              <a:spcAft>
                <a:spcPts val="0"/>
              </a:spcAft>
              <a:buSzPts val="2400"/>
              <a:buChar char="•"/>
              <a:defRPr sz="2400">
                <a:latin typeface="Quattrocento Sans"/>
                <a:ea typeface="Quattrocento Sans"/>
                <a:cs typeface="Quattrocento Sans"/>
                <a:sym typeface="Quattrocento Sans"/>
              </a:defRPr>
            </a:lvl3pPr>
            <a:lvl4pPr marL="1828800" lvl="3"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4pPr>
            <a:lvl5pPr marL="2286000" lvl="4"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5pPr>
            <a:lvl6pPr marL="2743200" lvl="5" indent="-355600" algn="l">
              <a:lnSpc>
                <a:spcPct val="90000"/>
              </a:lnSpc>
              <a:spcBef>
                <a:spcPts val="6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34" name="Google Shape;134;p9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35" name="Google Shape;135;p9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9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9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4055813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138"/>
        <p:cNvGrpSpPr/>
        <p:nvPr/>
      </p:nvGrpSpPr>
      <p:grpSpPr>
        <a:xfrm>
          <a:off x="0" y="0"/>
          <a:ext cx="0" cy="0"/>
          <a:chOff x="0" y="0"/>
          <a:chExt cx="0" cy="0"/>
        </a:xfrm>
      </p:grpSpPr>
      <p:sp>
        <p:nvSpPr>
          <p:cNvPr id="139" name="Google Shape;139;p9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0" name="Google Shape;140;p96"/>
          <p:cNvSpPr>
            <a:spLocks noGrp="1"/>
          </p:cNvSpPr>
          <p:nvPr>
            <p:ph type="pic" idx="2"/>
          </p:nvPr>
        </p:nvSpPr>
        <p:spPr>
          <a:xfrm>
            <a:off x="5183188" y="987425"/>
            <a:ext cx="6172200" cy="4873625"/>
          </a:xfrm>
          <a:prstGeom prst="rect">
            <a:avLst/>
          </a:prstGeom>
          <a:noFill/>
          <a:ln>
            <a:noFill/>
          </a:ln>
        </p:spPr>
      </p:sp>
      <p:sp>
        <p:nvSpPr>
          <p:cNvPr id="141" name="Google Shape;141;p9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2" name="Google Shape;142;p9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9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9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8705831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3_Two Content">
  <p:cSld name="4_Two Content">
    <p:spTree>
      <p:nvGrpSpPr>
        <p:cNvPr id="1" name="Shape 145"/>
        <p:cNvGrpSpPr/>
        <p:nvPr/>
      </p:nvGrpSpPr>
      <p:grpSpPr>
        <a:xfrm>
          <a:off x="0" y="0"/>
          <a:ext cx="0" cy="0"/>
          <a:chOff x="0" y="0"/>
          <a:chExt cx="0" cy="0"/>
        </a:xfrm>
      </p:grpSpPr>
      <p:sp>
        <p:nvSpPr>
          <p:cNvPr id="146" name="Google Shape;146;p97"/>
          <p:cNvSpPr/>
          <p:nvPr/>
        </p:nvSpPr>
        <p:spPr>
          <a:xfrm>
            <a:off x="6086007" y="0"/>
            <a:ext cx="6105993" cy="5912603"/>
          </a:xfrm>
          <a:prstGeom prst="rect">
            <a:avLst/>
          </a:prstGeom>
          <a:solidFill>
            <a:srgbClr val="2D6E8D"/>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97"/>
          <p:cNvSpPr txBox="1">
            <a:spLocks noGrp="1"/>
          </p:cNvSpPr>
          <p:nvPr>
            <p:ph type="body" idx="1"/>
          </p:nvPr>
        </p:nvSpPr>
        <p:spPr>
          <a:xfrm>
            <a:off x="6445770" y="2203554"/>
            <a:ext cx="4908030" cy="250335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E47225"/>
              </a:buClr>
              <a:buSzPts val="2800"/>
              <a:buFont typeface="Quattrocento Sans"/>
              <a:buNone/>
              <a:defRPr>
                <a:solidFill>
                  <a:schemeClr val="lt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8" name="Google Shape;148;p97"/>
          <p:cNvSpPr>
            <a:spLocks noGrp="1"/>
          </p:cNvSpPr>
          <p:nvPr>
            <p:ph type="pic" idx="2"/>
          </p:nvPr>
        </p:nvSpPr>
        <p:spPr>
          <a:xfrm>
            <a:off x="0" y="0"/>
            <a:ext cx="6082393" cy="5951764"/>
          </a:xfrm>
          <a:prstGeom prst="rect">
            <a:avLst/>
          </a:prstGeom>
          <a:noFill/>
          <a:ln>
            <a:noFill/>
          </a:ln>
        </p:spPr>
      </p:sp>
      <p:sp>
        <p:nvSpPr>
          <p:cNvPr id="149" name="Google Shape;149;p97"/>
          <p:cNvSpPr txBox="1">
            <a:spLocks noGrp="1"/>
          </p:cNvSpPr>
          <p:nvPr>
            <p:ph type="title"/>
          </p:nvPr>
        </p:nvSpPr>
        <p:spPr>
          <a:xfrm>
            <a:off x="6460760" y="365125"/>
            <a:ext cx="5261547"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Quattrocento Sans"/>
              <a:buNone/>
              <a:defRPr sz="36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50" name="Google Shape;150;p97"/>
          <p:cNvPicPr preferRelativeResize="0"/>
          <p:nvPr/>
        </p:nvPicPr>
        <p:blipFill rotWithShape="1">
          <a:blip r:embed="rId2">
            <a:alphaModFix/>
          </a:blip>
          <a:srcRect/>
          <a:stretch/>
        </p:blipFill>
        <p:spPr>
          <a:xfrm>
            <a:off x="0" y="5229744"/>
            <a:ext cx="12206990" cy="1045593"/>
          </a:xfrm>
          <a:prstGeom prst="rect">
            <a:avLst/>
          </a:prstGeom>
          <a:noFill/>
          <a:ln>
            <a:noFill/>
          </a:ln>
        </p:spPr>
      </p:pic>
      <p:sp>
        <p:nvSpPr>
          <p:cNvPr id="151" name="Google Shape;151;p97"/>
          <p:cNvSpPr txBox="1">
            <a:spLocks noGrp="1"/>
          </p:cNvSpPr>
          <p:nvPr>
            <p:ph type="sldNum" idx="12"/>
          </p:nvPr>
        </p:nvSpPr>
        <p:spPr>
          <a:xfrm>
            <a:off x="10660284" y="6356350"/>
            <a:ext cx="1036416"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34743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5AA81-D8FB-B252-102E-4FC6F0E323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C29E37-6BAB-23F9-1633-74A0AFE7C3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E0FE8E-B730-0271-04E5-CC5164769A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A6F5FC-308D-D5B5-FF7B-F7B1161B06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2AE1C6-847E-CB99-66E5-0149DB434E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FEAAE5-5305-3204-CDEA-CE829922E19E}"/>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8" name="Footer Placeholder 7">
            <a:extLst>
              <a:ext uri="{FF2B5EF4-FFF2-40B4-BE49-F238E27FC236}">
                <a16:creationId xmlns:a16="http://schemas.microsoft.com/office/drawing/2014/main" id="{C90814BA-B447-BB2E-E7F3-966441F6C6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66105E-A990-C001-F7A7-B46624CBD3DB}"/>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209141225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320"/>
        <p:cNvGrpSpPr/>
        <p:nvPr/>
      </p:nvGrpSpPr>
      <p:grpSpPr>
        <a:xfrm>
          <a:off x="0" y="0"/>
          <a:ext cx="0" cy="0"/>
          <a:chOff x="0" y="0"/>
          <a:chExt cx="0" cy="0"/>
        </a:xfrm>
      </p:grpSpPr>
      <p:sp>
        <p:nvSpPr>
          <p:cNvPr id="321" name="Google Shape;321;p7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2" name="Google Shape;322;p72"/>
          <p:cNvSpPr>
            <a:spLocks noGrp="1"/>
          </p:cNvSpPr>
          <p:nvPr>
            <p:ph type="pic" idx="2"/>
          </p:nvPr>
        </p:nvSpPr>
        <p:spPr>
          <a:xfrm>
            <a:off x="5183188" y="987425"/>
            <a:ext cx="6172200" cy="4873625"/>
          </a:xfrm>
          <a:prstGeom prst="rect">
            <a:avLst/>
          </a:prstGeom>
          <a:noFill/>
          <a:ln>
            <a:noFill/>
          </a:ln>
        </p:spPr>
      </p:sp>
      <p:sp>
        <p:nvSpPr>
          <p:cNvPr id="323" name="Google Shape;323;p7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24" name="Google Shape;324;p7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5" name="Google Shape;325;p7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6" name="Google Shape;326;p7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21394985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27"/>
        <p:cNvGrpSpPr/>
        <p:nvPr/>
      </p:nvGrpSpPr>
      <p:grpSpPr>
        <a:xfrm>
          <a:off x="0" y="0"/>
          <a:ext cx="0" cy="0"/>
          <a:chOff x="0" y="0"/>
          <a:chExt cx="0" cy="0"/>
        </a:xfrm>
      </p:grpSpPr>
      <p:sp>
        <p:nvSpPr>
          <p:cNvPr id="328" name="Google Shape;328;p7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9" name="Google Shape;329;p7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0" name="Google Shape;330;p7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1" name="Google Shape;331;p7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93272952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3_Two Content">
  <p:cSld name="3_Two Content">
    <p:spTree>
      <p:nvGrpSpPr>
        <p:cNvPr id="1" name="Shape 332"/>
        <p:cNvGrpSpPr/>
        <p:nvPr/>
      </p:nvGrpSpPr>
      <p:grpSpPr>
        <a:xfrm>
          <a:off x="0" y="0"/>
          <a:ext cx="0" cy="0"/>
          <a:chOff x="0" y="0"/>
          <a:chExt cx="0" cy="0"/>
        </a:xfrm>
      </p:grpSpPr>
      <p:sp>
        <p:nvSpPr>
          <p:cNvPr id="333" name="Google Shape;333;p74"/>
          <p:cNvSpPr/>
          <p:nvPr/>
        </p:nvSpPr>
        <p:spPr>
          <a:xfrm>
            <a:off x="6086007" y="0"/>
            <a:ext cx="6105993" cy="5912603"/>
          </a:xfrm>
          <a:prstGeom prst="rect">
            <a:avLst/>
          </a:prstGeom>
          <a:solidFill>
            <a:srgbClr val="2D6E8D"/>
          </a:solidFill>
          <a:ln w="12700" cap="flat" cmpd="sng">
            <a:solidFill>
              <a:srgbClr val="10234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4" name="Google Shape;334;p74"/>
          <p:cNvSpPr txBox="1">
            <a:spLocks noGrp="1"/>
          </p:cNvSpPr>
          <p:nvPr>
            <p:ph type="body" idx="1"/>
          </p:nvPr>
        </p:nvSpPr>
        <p:spPr>
          <a:xfrm>
            <a:off x="6445770" y="2203554"/>
            <a:ext cx="4908030" cy="250335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E47225"/>
              </a:buClr>
              <a:buSzPts val="2800"/>
              <a:buFont typeface="Quattrocento Sans"/>
              <a:buNone/>
              <a:defRPr>
                <a:solidFill>
                  <a:schemeClr val="lt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5" name="Google Shape;335;p74"/>
          <p:cNvSpPr>
            <a:spLocks noGrp="1"/>
          </p:cNvSpPr>
          <p:nvPr>
            <p:ph type="pic" idx="2"/>
          </p:nvPr>
        </p:nvSpPr>
        <p:spPr>
          <a:xfrm>
            <a:off x="0" y="0"/>
            <a:ext cx="6082393" cy="5951764"/>
          </a:xfrm>
          <a:prstGeom prst="rect">
            <a:avLst/>
          </a:prstGeom>
          <a:noFill/>
          <a:ln>
            <a:noFill/>
          </a:ln>
        </p:spPr>
      </p:sp>
      <p:sp>
        <p:nvSpPr>
          <p:cNvPr id="336" name="Google Shape;336;p74"/>
          <p:cNvSpPr txBox="1">
            <a:spLocks noGrp="1"/>
          </p:cNvSpPr>
          <p:nvPr>
            <p:ph type="title"/>
          </p:nvPr>
        </p:nvSpPr>
        <p:spPr>
          <a:xfrm>
            <a:off x="6460760" y="365125"/>
            <a:ext cx="5261547"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Quattrocento Sans"/>
              <a:buNone/>
              <a:defRPr sz="36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337" name="Google Shape;337;p74"/>
          <p:cNvPicPr preferRelativeResize="0"/>
          <p:nvPr/>
        </p:nvPicPr>
        <p:blipFill rotWithShape="1">
          <a:blip r:embed="rId2">
            <a:alphaModFix/>
          </a:blip>
          <a:srcRect/>
          <a:stretch/>
        </p:blipFill>
        <p:spPr>
          <a:xfrm>
            <a:off x="0" y="5229744"/>
            <a:ext cx="12206990" cy="1045593"/>
          </a:xfrm>
          <a:prstGeom prst="rect">
            <a:avLst/>
          </a:prstGeom>
          <a:noFill/>
          <a:ln>
            <a:noFill/>
          </a:ln>
        </p:spPr>
      </p:pic>
      <p:sp>
        <p:nvSpPr>
          <p:cNvPr id="338" name="Google Shape;338;p74"/>
          <p:cNvSpPr txBox="1">
            <a:spLocks noGrp="1"/>
          </p:cNvSpPr>
          <p:nvPr>
            <p:ph type="sldNum" idx="12"/>
          </p:nvPr>
        </p:nvSpPr>
        <p:spPr>
          <a:xfrm>
            <a:off x="10660284" y="6356350"/>
            <a:ext cx="1036416"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39612525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339"/>
        <p:cNvGrpSpPr/>
        <p:nvPr/>
      </p:nvGrpSpPr>
      <p:grpSpPr>
        <a:xfrm>
          <a:off x="0" y="0"/>
          <a:ext cx="0" cy="0"/>
          <a:chOff x="0" y="0"/>
          <a:chExt cx="0" cy="0"/>
        </a:xfrm>
      </p:grpSpPr>
      <p:pic>
        <p:nvPicPr>
          <p:cNvPr id="340" name="Google Shape;340;p107"/>
          <p:cNvPicPr preferRelativeResize="0"/>
          <p:nvPr/>
        </p:nvPicPr>
        <p:blipFill rotWithShape="1">
          <a:blip r:embed="rId2">
            <a:alphaModFix/>
          </a:blip>
          <a:srcRect/>
          <a:stretch/>
        </p:blipFill>
        <p:spPr>
          <a:xfrm>
            <a:off x="1" y="0"/>
            <a:ext cx="12192000" cy="5954978"/>
          </a:xfrm>
          <a:prstGeom prst="rect">
            <a:avLst/>
          </a:prstGeom>
          <a:noFill/>
          <a:ln>
            <a:noFill/>
          </a:ln>
        </p:spPr>
      </p:pic>
      <p:sp>
        <p:nvSpPr>
          <p:cNvPr id="341" name="Google Shape;341;p107"/>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800"/>
              <a:buFont typeface="Quattrocento Sans"/>
              <a:buNone/>
              <a:defRPr sz="4800" b="1">
                <a:solidFill>
                  <a:schemeClr val="lt1"/>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2" name="Google Shape;342;p107"/>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800"/>
              <a:buNone/>
              <a:defRPr sz="2800">
                <a:solidFill>
                  <a:schemeClr val="lt1"/>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43" name="Google Shape;343;p10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dk1"/>
                </a:solidFill>
                <a:latin typeface="Quattrocento Sans"/>
                <a:ea typeface="Quattrocento Sans"/>
                <a:cs typeface="Quattrocento Sans"/>
                <a:sym typeface="Quattrocento Sans"/>
              </a:defRPr>
            </a:lvl1pPr>
            <a:lvl2pPr marL="0" lvl="1" indent="0" algn="r">
              <a:spcBef>
                <a:spcPts val="0"/>
              </a:spcBef>
              <a:buNone/>
              <a:defRPr sz="1200">
                <a:solidFill>
                  <a:schemeClr val="dk1"/>
                </a:solidFill>
                <a:latin typeface="Quattrocento Sans"/>
                <a:ea typeface="Quattrocento Sans"/>
                <a:cs typeface="Quattrocento Sans"/>
                <a:sym typeface="Quattrocento Sans"/>
              </a:defRPr>
            </a:lvl2pPr>
            <a:lvl3pPr marL="0" lvl="2" indent="0" algn="r">
              <a:spcBef>
                <a:spcPts val="0"/>
              </a:spcBef>
              <a:buNone/>
              <a:defRPr sz="1200">
                <a:solidFill>
                  <a:schemeClr val="dk1"/>
                </a:solidFill>
                <a:latin typeface="Quattrocento Sans"/>
                <a:ea typeface="Quattrocento Sans"/>
                <a:cs typeface="Quattrocento Sans"/>
                <a:sym typeface="Quattrocento Sans"/>
              </a:defRPr>
            </a:lvl3pPr>
            <a:lvl4pPr marL="0" lvl="3" indent="0" algn="r">
              <a:spcBef>
                <a:spcPts val="0"/>
              </a:spcBef>
              <a:buNone/>
              <a:defRPr sz="1200">
                <a:solidFill>
                  <a:schemeClr val="dk1"/>
                </a:solidFill>
                <a:latin typeface="Quattrocento Sans"/>
                <a:ea typeface="Quattrocento Sans"/>
                <a:cs typeface="Quattrocento Sans"/>
                <a:sym typeface="Quattrocento Sans"/>
              </a:defRPr>
            </a:lvl4pPr>
            <a:lvl5pPr marL="0" lvl="4" indent="0" algn="r">
              <a:spcBef>
                <a:spcPts val="0"/>
              </a:spcBef>
              <a:buNone/>
              <a:defRPr sz="1200">
                <a:solidFill>
                  <a:schemeClr val="dk1"/>
                </a:solidFill>
                <a:latin typeface="Quattrocento Sans"/>
                <a:ea typeface="Quattrocento Sans"/>
                <a:cs typeface="Quattrocento Sans"/>
                <a:sym typeface="Quattrocento Sans"/>
              </a:defRPr>
            </a:lvl5pPr>
            <a:lvl6pPr marL="0" lvl="5" indent="0" algn="r">
              <a:spcBef>
                <a:spcPts val="0"/>
              </a:spcBef>
              <a:buNone/>
              <a:defRPr sz="1200">
                <a:solidFill>
                  <a:schemeClr val="dk1"/>
                </a:solidFill>
                <a:latin typeface="Quattrocento Sans"/>
                <a:ea typeface="Quattrocento Sans"/>
                <a:cs typeface="Quattrocento Sans"/>
                <a:sym typeface="Quattrocento Sans"/>
              </a:defRPr>
            </a:lvl6pPr>
            <a:lvl7pPr marL="0" lvl="6" indent="0" algn="r">
              <a:spcBef>
                <a:spcPts val="0"/>
              </a:spcBef>
              <a:buNone/>
              <a:defRPr sz="1200">
                <a:solidFill>
                  <a:schemeClr val="dk1"/>
                </a:solidFill>
                <a:latin typeface="Quattrocento Sans"/>
                <a:ea typeface="Quattrocento Sans"/>
                <a:cs typeface="Quattrocento Sans"/>
                <a:sym typeface="Quattrocento Sans"/>
              </a:defRPr>
            </a:lvl7pPr>
            <a:lvl8pPr marL="0" lvl="7" indent="0" algn="r">
              <a:spcBef>
                <a:spcPts val="0"/>
              </a:spcBef>
              <a:buNone/>
              <a:defRPr sz="1200">
                <a:solidFill>
                  <a:schemeClr val="dk1"/>
                </a:solidFill>
                <a:latin typeface="Quattrocento Sans"/>
                <a:ea typeface="Quattrocento Sans"/>
                <a:cs typeface="Quattrocento Sans"/>
                <a:sym typeface="Quattrocento Sans"/>
              </a:defRPr>
            </a:lvl8pPr>
            <a:lvl9pPr marL="0" lvl="8" indent="0" algn="r">
              <a:spcBef>
                <a:spcPts val="0"/>
              </a:spcBef>
              <a:buNone/>
              <a:defRPr sz="1200">
                <a:solidFill>
                  <a:schemeClr val="dk1"/>
                </a:solidFill>
                <a:latin typeface="Quattrocento Sans"/>
                <a:ea typeface="Quattrocento Sans"/>
                <a:cs typeface="Quattrocento Sans"/>
                <a:sym typeface="Quattrocento Sans"/>
              </a:defRPr>
            </a:lvl9pPr>
          </a:lstStyle>
          <a:p>
            <a:pPr marL="0" lvl="0" indent="0" algn="r" rtl="0">
              <a:spcBef>
                <a:spcPts val="0"/>
              </a:spcBef>
              <a:spcAft>
                <a:spcPts val="0"/>
              </a:spcAft>
              <a:buNone/>
            </a:pPr>
            <a:r>
              <a:rPr lang="en-US"/>
              <a:t>4/15/2023</a:t>
            </a:r>
            <a:endParaRPr>
              <a:solidFill>
                <a:srgbClr val="888888"/>
              </a:solidFill>
            </a:endParaRPr>
          </a:p>
        </p:txBody>
      </p:sp>
    </p:spTree>
    <p:extLst>
      <p:ext uri="{BB962C8B-B14F-4D97-AF65-F5344CB8AC3E}">
        <p14:creationId xmlns:p14="http://schemas.microsoft.com/office/powerpoint/2010/main" val="6299308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Section Slide option 1">
  <p:cSld name="Section Slide option 1">
    <p:spTree>
      <p:nvGrpSpPr>
        <p:cNvPr id="1" name="Shape 344"/>
        <p:cNvGrpSpPr/>
        <p:nvPr/>
      </p:nvGrpSpPr>
      <p:grpSpPr>
        <a:xfrm>
          <a:off x="0" y="0"/>
          <a:ext cx="0" cy="0"/>
          <a:chOff x="0" y="0"/>
          <a:chExt cx="0" cy="0"/>
        </a:xfrm>
      </p:grpSpPr>
      <p:pic>
        <p:nvPicPr>
          <p:cNvPr id="345" name="Google Shape;345;p108"/>
          <p:cNvPicPr preferRelativeResize="0"/>
          <p:nvPr/>
        </p:nvPicPr>
        <p:blipFill rotWithShape="1">
          <a:blip r:embed="rId2">
            <a:alphaModFix/>
          </a:blip>
          <a:srcRect/>
          <a:stretch/>
        </p:blipFill>
        <p:spPr>
          <a:xfrm>
            <a:off x="0" y="0"/>
            <a:ext cx="12192000" cy="5947794"/>
          </a:xfrm>
          <a:prstGeom prst="rect">
            <a:avLst/>
          </a:prstGeom>
          <a:noFill/>
          <a:ln>
            <a:noFill/>
          </a:ln>
        </p:spPr>
      </p:pic>
      <p:sp>
        <p:nvSpPr>
          <p:cNvPr id="346" name="Google Shape;346;p108"/>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000"/>
              <a:buFont typeface="Quattrocento Sans"/>
              <a:buNone/>
              <a:defRPr sz="40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7" name="Google Shape;347;p108"/>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400"/>
              <a:buNone/>
              <a:defRPr sz="2400">
                <a:solidFill>
                  <a:srgbClr val="14315A"/>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24824856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1_Section Slide option 1">
  <p:cSld name="1_Section Slide option 1">
    <p:spTree>
      <p:nvGrpSpPr>
        <p:cNvPr id="1" name="Shape 348"/>
        <p:cNvGrpSpPr/>
        <p:nvPr/>
      </p:nvGrpSpPr>
      <p:grpSpPr>
        <a:xfrm>
          <a:off x="0" y="0"/>
          <a:ext cx="0" cy="0"/>
          <a:chOff x="0" y="0"/>
          <a:chExt cx="0" cy="0"/>
        </a:xfrm>
      </p:grpSpPr>
      <p:pic>
        <p:nvPicPr>
          <p:cNvPr id="349" name="Google Shape;349;p109"/>
          <p:cNvPicPr preferRelativeResize="0"/>
          <p:nvPr/>
        </p:nvPicPr>
        <p:blipFill rotWithShape="1">
          <a:blip r:embed="rId2">
            <a:alphaModFix/>
          </a:blip>
          <a:srcRect/>
          <a:stretch/>
        </p:blipFill>
        <p:spPr>
          <a:xfrm>
            <a:off x="0" y="0"/>
            <a:ext cx="12192000" cy="5947794"/>
          </a:xfrm>
          <a:prstGeom prst="rect">
            <a:avLst/>
          </a:prstGeom>
          <a:noFill/>
          <a:ln>
            <a:noFill/>
          </a:ln>
        </p:spPr>
      </p:pic>
      <p:sp>
        <p:nvSpPr>
          <p:cNvPr id="350" name="Google Shape;350;p109"/>
          <p:cNvSpPr txBox="1">
            <a:spLocks noGrp="1"/>
          </p:cNvSpPr>
          <p:nvPr>
            <p:ph type="ctrTitle"/>
          </p:nvPr>
        </p:nvSpPr>
        <p:spPr>
          <a:xfrm>
            <a:off x="1524000" y="607219"/>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000"/>
              <a:buFont typeface="Quattrocento Sans"/>
              <a:buNone/>
              <a:defRPr sz="40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1" name="Google Shape;351;p109"/>
          <p:cNvSpPr txBox="1">
            <a:spLocks noGrp="1"/>
          </p:cNvSpPr>
          <p:nvPr>
            <p:ph type="subTitle" idx="1"/>
          </p:nvPr>
        </p:nvSpPr>
        <p:spPr>
          <a:xfrm>
            <a:off x="1524000" y="3192735"/>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400"/>
              <a:buNone/>
              <a:defRPr sz="2400">
                <a:solidFill>
                  <a:srgbClr val="14315A"/>
                </a:solidFill>
                <a:latin typeface="Quattrocento Sans"/>
                <a:ea typeface="Quattrocento Sans"/>
                <a:cs typeface="Quattrocento Sans"/>
                <a:sym typeface="Quattrocento Sans"/>
              </a:defRPr>
            </a:lvl1pPr>
            <a:lvl2pPr lvl="1" algn="ctr">
              <a:lnSpc>
                <a:spcPct val="90000"/>
              </a:lnSpc>
              <a:spcBef>
                <a:spcPts val="600"/>
              </a:spcBef>
              <a:spcAft>
                <a:spcPts val="0"/>
              </a:spcAft>
              <a:buSzPts val="2000"/>
              <a:buNone/>
              <a:defRPr sz="2000"/>
            </a:lvl2pPr>
            <a:lvl3pPr lvl="2" algn="ctr">
              <a:lnSpc>
                <a:spcPct val="90000"/>
              </a:lnSpc>
              <a:spcBef>
                <a:spcPts val="600"/>
              </a:spcBef>
              <a:spcAft>
                <a:spcPts val="0"/>
              </a:spcAft>
              <a:buSzPts val="1800"/>
              <a:buNone/>
              <a:defRPr sz="1800"/>
            </a:lvl3pPr>
            <a:lvl4pPr lvl="3" algn="ctr">
              <a:lnSpc>
                <a:spcPct val="90000"/>
              </a:lnSpc>
              <a:spcBef>
                <a:spcPts val="600"/>
              </a:spcBef>
              <a:spcAft>
                <a:spcPts val="0"/>
              </a:spcAft>
              <a:buSzPts val="1600"/>
              <a:buNone/>
              <a:defRPr sz="1600"/>
            </a:lvl4pPr>
            <a:lvl5pPr lvl="4" algn="ctr">
              <a:lnSpc>
                <a:spcPct val="90000"/>
              </a:lnSpc>
              <a:spcBef>
                <a:spcPts val="600"/>
              </a:spcBef>
              <a:spcAft>
                <a:spcPts val="0"/>
              </a:spcAft>
              <a:buSzPts val="160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352" name="Google Shape;352;p109"/>
          <p:cNvPicPr preferRelativeResize="0"/>
          <p:nvPr/>
        </p:nvPicPr>
        <p:blipFill rotWithShape="1">
          <a:blip r:embed="rId3">
            <a:alphaModFix/>
          </a:blip>
          <a:srcRect/>
          <a:stretch/>
        </p:blipFill>
        <p:spPr>
          <a:xfrm>
            <a:off x="310544" y="6119874"/>
            <a:ext cx="1470449" cy="426996"/>
          </a:xfrm>
          <a:prstGeom prst="rect">
            <a:avLst/>
          </a:prstGeom>
          <a:noFill/>
          <a:ln>
            <a:noFill/>
          </a:ln>
        </p:spPr>
      </p:pic>
    </p:spTree>
    <p:extLst>
      <p:ext uri="{BB962C8B-B14F-4D97-AF65-F5344CB8AC3E}">
        <p14:creationId xmlns:p14="http://schemas.microsoft.com/office/powerpoint/2010/main" val="397639215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53"/>
        <p:cNvGrpSpPr/>
        <p:nvPr/>
      </p:nvGrpSpPr>
      <p:grpSpPr>
        <a:xfrm>
          <a:off x="0" y="0"/>
          <a:ext cx="0" cy="0"/>
          <a:chOff x="0" y="0"/>
          <a:chExt cx="0" cy="0"/>
        </a:xfrm>
      </p:grpSpPr>
      <p:sp>
        <p:nvSpPr>
          <p:cNvPr id="354" name="Google Shape;354;p110"/>
          <p:cNvSpPr txBox="1">
            <a:spLocks noGrp="1"/>
          </p:cNvSpPr>
          <p:nvPr>
            <p:ph type="title"/>
          </p:nvPr>
        </p:nvSpPr>
        <p:spPr>
          <a:xfrm>
            <a:off x="838200" y="549501"/>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5" name="Google Shape;355;p110"/>
          <p:cNvSpPr txBox="1">
            <a:spLocks noGrp="1"/>
          </p:cNvSpPr>
          <p:nvPr>
            <p:ph type="body" idx="1"/>
          </p:nvPr>
        </p:nvSpPr>
        <p:spPr>
          <a:xfrm>
            <a:off x="849086" y="2114550"/>
            <a:ext cx="10515600" cy="4351338"/>
          </a:xfrm>
          <a:prstGeom prst="rect">
            <a:avLst/>
          </a:prstGeom>
          <a:noFill/>
          <a:ln>
            <a:noFill/>
          </a:ln>
        </p:spPr>
        <p:txBody>
          <a:bodyPr spcFirstLastPara="1" wrap="square" lIns="91425" tIns="45700" rIns="91425" bIns="45700" anchor="t" anchorCtr="0">
            <a:normAutofit/>
          </a:bodyPr>
          <a:lstStyle>
            <a:lvl1pPr marL="457200" lvl="0" indent="-450850" algn="l">
              <a:lnSpc>
                <a:spcPct val="120000"/>
              </a:lnSpc>
              <a:spcBef>
                <a:spcPts val="1000"/>
              </a:spcBef>
              <a:spcAft>
                <a:spcPts val="0"/>
              </a:spcAft>
              <a:buClr>
                <a:srgbClr val="E47225"/>
              </a:buClr>
              <a:buSzPts val="3500"/>
              <a:buFont typeface="Quattrocento Sans"/>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6" name="Google Shape;356;p1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7" name="Google Shape;357;p1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8" name="Google Shape;358;p1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6516073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Section Slide option 2">
  <p:cSld name="Section Slide option 2">
    <p:spTree>
      <p:nvGrpSpPr>
        <p:cNvPr id="1" name="Shape 359"/>
        <p:cNvGrpSpPr/>
        <p:nvPr/>
      </p:nvGrpSpPr>
      <p:grpSpPr>
        <a:xfrm>
          <a:off x="0" y="0"/>
          <a:ext cx="0" cy="0"/>
          <a:chOff x="0" y="0"/>
          <a:chExt cx="0" cy="0"/>
        </a:xfrm>
      </p:grpSpPr>
      <p:sp>
        <p:nvSpPr>
          <p:cNvPr id="360" name="Google Shape;360;p111"/>
          <p:cNvSpPr txBox="1">
            <a:spLocks noGrp="1"/>
          </p:cNvSpPr>
          <p:nvPr>
            <p:ph type="title"/>
          </p:nvPr>
        </p:nvSpPr>
        <p:spPr>
          <a:xfrm>
            <a:off x="838200" y="1077686"/>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361" name="Google Shape;361;p111"/>
          <p:cNvPicPr preferRelativeResize="0"/>
          <p:nvPr/>
        </p:nvPicPr>
        <p:blipFill rotWithShape="1">
          <a:blip r:embed="rId2">
            <a:alphaModFix/>
          </a:blip>
          <a:srcRect/>
          <a:stretch/>
        </p:blipFill>
        <p:spPr>
          <a:xfrm>
            <a:off x="1" y="3026629"/>
            <a:ext cx="12192000" cy="1238910"/>
          </a:xfrm>
          <a:prstGeom prst="rect">
            <a:avLst/>
          </a:prstGeom>
          <a:noFill/>
          <a:ln>
            <a:noFill/>
          </a:ln>
        </p:spPr>
      </p:pic>
    </p:spTree>
    <p:extLst>
      <p:ext uri="{BB962C8B-B14F-4D97-AF65-F5344CB8AC3E}">
        <p14:creationId xmlns:p14="http://schemas.microsoft.com/office/powerpoint/2010/main" val="199823341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End Card">
  <p:cSld name="End Card">
    <p:spTree>
      <p:nvGrpSpPr>
        <p:cNvPr id="1" name="Shape 362"/>
        <p:cNvGrpSpPr/>
        <p:nvPr/>
      </p:nvGrpSpPr>
      <p:grpSpPr>
        <a:xfrm>
          <a:off x="0" y="0"/>
          <a:ext cx="0" cy="0"/>
          <a:chOff x="0" y="0"/>
          <a:chExt cx="0" cy="0"/>
        </a:xfrm>
      </p:grpSpPr>
      <p:sp>
        <p:nvSpPr>
          <p:cNvPr id="363" name="Google Shape;363;p112"/>
          <p:cNvSpPr txBox="1">
            <a:spLocks noGrp="1"/>
          </p:cNvSpPr>
          <p:nvPr>
            <p:ph type="title"/>
          </p:nvPr>
        </p:nvSpPr>
        <p:spPr>
          <a:xfrm>
            <a:off x="838199" y="910632"/>
            <a:ext cx="10515600" cy="169817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14315A"/>
              </a:buClr>
              <a:buSzPts val="4400"/>
              <a:buFont typeface="Quattrocento Sans"/>
              <a:buNone/>
              <a:defRPr sz="4400" b="1">
                <a:solidFill>
                  <a:srgbClr val="14315A"/>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364" name="Google Shape;364;p112"/>
          <p:cNvPicPr preferRelativeResize="0"/>
          <p:nvPr/>
        </p:nvPicPr>
        <p:blipFill rotWithShape="1">
          <a:blip r:embed="rId2">
            <a:alphaModFix/>
          </a:blip>
          <a:srcRect/>
          <a:stretch/>
        </p:blipFill>
        <p:spPr>
          <a:xfrm>
            <a:off x="0" y="3949821"/>
            <a:ext cx="12192000" cy="1238910"/>
          </a:xfrm>
          <a:prstGeom prst="rect">
            <a:avLst/>
          </a:prstGeom>
          <a:noFill/>
          <a:ln>
            <a:noFill/>
          </a:ln>
        </p:spPr>
      </p:pic>
      <p:pic>
        <p:nvPicPr>
          <p:cNvPr id="365" name="Google Shape;365;p112"/>
          <p:cNvPicPr preferRelativeResize="0"/>
          <p:nvPr/>
        </p:nvPicPr>
        <p:blipFill rotWithShape="1">
          <a:blip r:embed="rId3">
            <a:alphaModFix/>
          </a:blip>
          <a:srcRect/>
          <a:stretch/>
        </p:blipFill>
        <p:spPr>
          <a:xfrm>
            <a:off x="5142363" y="5618285"/>
            <a:ext cx="1907273" cy="553843"/>
          </a:xfrm>
          <a:prstGeom prst="rect">
            <a:avLst/>
          </a:prstGeom>
          <a:noFill/>
          <a:ln>
            <a:noFill/>
          </a:ln>
        </p:spPr>
      </p:pic>
    </p:spTree>
    <p:extLst>
      <p:ext uri="{BB962C8B-B14F-4D97-AF65-F5344CB8AC3E}">
        <p14:creationId xmlns:p14="http://schemas.microsoft.com/office/powerpoint/2010/main" val="19779557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66"/>
        <p:cNvGrpSpPr/>
        <p:nvPr/>
      </p:nvGrpSpPr>
      <p:grpSpPr>
        <a:xfrm>
          <a:off x="0" y="0"/>
          <a:ext cx="0" cy="0"/>
          <a:chOff x="0" y="0"/>
          <a:chExt cx="0" cy="0"/>
        </a:xfrm>
      </p:grpSpPr>
      <p:sp>
        <p:nvSpPr>
          <p:cNvPr id="367" name="Google Shape;367;p1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solidFill>
                  <a:schemeClr val="dk1"/>
                </a:solidFill>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8" name="Google Shape;368;p1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9" name="Google Shape;369;p1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0" name="Google Shape;370;p1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1" name="Google Shape;371;p1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72" name="Google Shape;372;p1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575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39BC4-60A9-9A5B-F213-2845B2251E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B929A1-D947-8DA3-D931-09FB94834A93}"/>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4" name="Footer Placeholder 3">
            <a:extLst>
              <a:ext uri="{FF2B5EF4-FFF2-40B4-BE49-F238E27FC236}">
                <a16:creationId xmlns:a16="http://schemas.microsoft.com/office/drawing/2014/main" id="{9DAA37DF-ED1B-2DBB-0388-01C01B43F99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37EC84-93B6-8CA2-EA94-A63BD15F077D}"/>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340995581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373"/>
        <p:cNvGrpSpPr/>
        <p:nvPr/>
      </p:nvGrpSpPr>
      <p:grpSpPr>
        <a:xfrm>
          <a:off x="0" y="0"/>
          <a:ext cx="0" cy="0"/>
          <a:chOff x="0" y="0"/>
          <a:chExt cx="0" cy="0"/>
        </a:xfrm>
      </p:grpSpPr>
      <p:sp>
        <p:nvSpPr>
          <p:cNvPr id="374" name="Google Shape;374;p1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5" name="Google Shape;375;p1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6" name="Google Shape;376;p1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77" name="Google Shape;377;p1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a:solidFill>
                  <a:srgbClr val="2D6E8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8" name="Google Shape;378;p114"/>
          <p:cNvSpPr txBox="1">
            <a:spLocks noGrp="1"/>
          </p:cNvSpPr>
          <p:nvPr>
            <p:ph type="body" idx="1"/>
          </p:nvPr>
        </p:nvSpPr>
        <p:spPr>
          <a:xfrm>
            <a:off x="838200"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9" name="Google Shape;379;p114"/>
          <p:cNvSpPr txBox="1">
            <a:spLocks noGrp="1"/>
          </p:cNvSpPr>
          <p:nvPr>
            <p:ph type="body" idx="2"/>
          </p:nvPr>
        </p:nvSpPr>
        <p:spPr>
          <a:xfrm>
            <a:off x="4463878"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0" name="Google Shape;380;p114"/>
          <p:cNvSpPr txBox="1">
            <a:spLocks noGrp="1"/>
          </p:cNvSpPr>
          <p:nvPr>
            <p:ph type="body" idx="3"/>
          </p:nvPr>
        </p:nvSpPr>
        <p:spPr>
          <a:xfrm>
            <a:off x="8089557" y="1803743"/>
            <a:ext cx="3264243"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Font typeface="Arial"/>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Font typeface="Arial"/>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Font typeface="Arial"/>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89310836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81"/>
        <p:cNvGrpSpPr/>
        <p:nvPr/>
      </p:nvGrpSpPr>
      <p:grpSpPr>
        <a:xfrm>
          <a:off x="0" y="0"/>
          <a:ext cx="0" cy="0"/>
          <a:chOff x="0" y="0"/>
          <a:chExt cx="0" cy="0"/>
        </a:xfrm>
      </p:grpSpPr>
      <p:sp>
        <p:nvSpPr>
          <p:cNvPr id="382" name="Google Shape;382;p1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2D6E8D"/>
              </a:buClr>
              <a:buSzPts val="4000"/>
              <a:buFont typeface="Quattrocento Sans"/>
              <a:buNone/>
              <a:defRPr sz="4000" b="1">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3" name="Google Shape;383;p1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4" name="Google Shape;384;p1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5" name="Google Shape;385;p1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2400"/>
              <a:buNone/>
              <a:defRPr sz="2400" b="1">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2000"/>
              <a:buNone/>
              <a:defRPr sz="2000" b="1"/>
            </a:lvl2pPr>
            <a:lvl3pPr marL="1371600" lvl="2" indent="-228600" algn="l">
              <a:lnSpc>
                <a:spcPct val="90000"/>
              </a:lnSpc>
              <a:spcBef>
                <a:spcPts val="600"/>
              </a:spcBef>
              <a:spcAft>
                <a:spcPts val="0"/>
              </a:spcAft>
              <a:buSzPts val="1800"/>
              <a:buNone/>
              <a:defRPr sz="1800" b="1"/>
            </a:lvl3pPr>
            <a:lvl4pPr marL="1828800" lvl="3" indent="-228600" algn="l">
              <a:lnSpc>
                <a:spcPct val="90000"/>
              </a:lnSpc>
              <a:spcBef>
                <a:spcPts val="600"/>
              </a:spcBef>
              <a:spcAft>
                <a:spcPts val="0"/>
              </a:spcAft>
              <a:buSzPts val="1600"/>
              <a:buNone/>
              <a:defRPr sz="1600" b="1"/>
            </a:lvl4pPr>
            <a:lvl5pPr marL="2286000" lvl="4" indent="-228600" algn="l">
              <a:lnSpc>
                <a:spcPct val="90000"/>
              </a:lnSpc>
              <a:spcBef>
                <a:spcPts val="600"/>
              </a:spcBef>
              <a:spcAft>
                <a:spcPts val="0"/>
              </a:spcAft>
              <a:buSzPts val="1600"/>
              <a:buNone/>
              <a:defRPr sz="1600" b="1"/>
            </a:lvl5pPr>
            <a:lvl6pPr marL="2743200" lvl="5" indent="-228600" algn="l">
              <a:lnSpc>
                <a:spcPct val="90000"/>
              </a:lnSpc>
              <a:spcBef>
                <a:spcPts val="6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6" name="Google Shape;386;p1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rgbClr val="E47225"/>
              </a:buClr>
              <a:buSzPts val="2800"/>
              <a:buChar char="»"/>
              <a:defRPr>
                <a:latin typeface="Quattrocento Sans"/>
                <a:ea typeface="Quattrocento Sans"/>
                <a:cs typeface="Quattrocento Sans"/>
                <a:sym typeface="Quattrocento Sans"/>
              </a:defRPr>
            </a:lvl1pPr>
            <a:lvl2pPr marL="914400" lvl="1" indent="-381000" algn="l">
              <a:lnSpc>
                <a:spcPct val="90000"/>
              </a:lnSpc>
              <a:spcBef>
                <a:spcPts val="600"/>
              </a:spcBef>
              <a:spcAft>
                <a:spcPts val="0"/>
              </a:spcAft>
              <a:buClr>
                <a:srgbClr val="E47225"/>
              </a:buClr>
              <a:buSzPts val="2400"/>
              <a:buChar char="•"/>
              <a:defRPr>
                <a:latin typeface="Quattrocento Sans"/>
                <a:ea typeface="Quattrocento Sans"/>
                <a:cs typeface="Quattrocento Sans"/>
                <a:sym typeface="Quattrocento Sans"/>
              </a:defRPr>
            </a:lvl2pPr>
            <a:lvl3pPr marL="1371600" lvl="2" indent="-355600" algn="l">
              <a:lnSpc>
                <a:spcPct val="90000"/>
              </a:lnSpc>
              <a:spcBef>
                <a:spcPts val="600"/>
              </a:spcBef>
              <a:spcAft>
                <a:spcPts val="0"/>
              </a:spcAft>
              <a:buClr>
                <a:srgbClr val="E47225"/>
              </a:buClr>
              <a:buSzPts val="2000"/>
              <a:buChar char="•"/>
              <a:defRPr>
                <a:latin typeface="Quattrocento Sans"/>
                <a:ea typeface="Quattrocento Sans"/>
                <a:cs typeface="Quattrocento Sans"/>
                <a:sym typeface="Quattrocento Sans"/>
              </a:defRPr>
            </a:lvl3pPr>
            <a:lvl4pPr marL="1828800" lvl="3"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4pPr>
            <a:lvl5pPr marL="2286000" lvl="4" indent="-342900" algn="l">
              <a:lnSpc>
                <a:spcPct val="90000"/>
              </a:lnSpc>
              <a:spcBef>
                <a:spcPts val="600"/>
              </a:spcBef>
              <a:spcAft>
                <a:spcPts val="0"/>
              </a:spcAft>
              <a:buClr>
                <a:srgbClr val="E47225"/>
              </a:buClr>
              <a:buSzPts val="1800"/>
              <a:buChar char="•"/>
              <a:defRPr>
                <a:latin typeface="Quattrocento Sans"/>
                <a:ea typeface="Quattrocento Sans"/>
                <a:cs typeface="Quattrocento Sans"/>
                <a:sym typeface="Quattrocento Sans"/>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7" name="Google Shape;387;p1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8" name="Google Shape;388;p1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9" name="Google Shape;389;p1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2351126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0"/>
        <p:cNvGrpSpPr/>
        <p:nvPr/>
      </p:nvGrpSpPr>
      <p:grpSpPr>
        <a:xfrm>
          <a:off x="0" y="0"/>
          <a:ext cx="0" cy="0"/>
          <a:chOff x="0" y="0"/>
          <a:chExt cx="0" cy="0"/>
        </a:xfrm>
      </p:grpSpPr>
      <p:sp>
        <p:nvSpPr>
          <p:cNvPr id="391" name="Google Shape;391;p1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2" name="Google Shape;392;p1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3" name="Google Shape;393;p1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966751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394"/>
        <p:cNvGrpSpPr/>
        <p:nvPr/>
      </p:nvGrpSpPr>
      <p:grpSpPr>
        <a:xfrm>
          <a:off x="0" y="0"/>
          <a:ext cx="0" cy="0"/>
          <a:chOff x="0" y="0"/>
          <a:chExt cx="0" cy="0"/>
        </a:xfrm>
      </p:grpSpPr>
      <p:sp>
        <p:nvSpPr>
          <p:cNvPr id="395" name="Google Shape;395;p11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D6E8D"/>
              </a:buClr>
              <a:buSzPts val="3200"/>
              <a:buFont typeface="Quattrocento Sans"/>
              <a:buNone/>
              <a:defRPr sz="3200">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6" name="Google Shape;396;p11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SzPts val="3200"/>
              <a:buChar char="»"/>
              <a:defRPr sz="3200">
                <a:latin typeface="Quattrocento Sans"/>
                <a:ea typeface="Quattrocento Sans"/>
                <a:cs typeface="Quattrocento Sans"/>
                <a:sym typeface="Quattrocento Sans"/>
              </a:defRPr>
            </a:lvl1pPr>
            <a:lvl2pPr marL="914400" lvl="1" indent="-406400" algn="l">
              <a:lnSpc>
                <a:spcPct val="90000"/>
              </a:lnSpc>
              <a:spcBef>
                <a:spcPts val="600"/>
              </a:spcBef>
              <a:spcAft>
                <a:spcPts val="0"/>
              </a:spcAft>
              <a:buSzPts val="2800"/>
              <a:buChar char="•"/>
              <a:defRPr sz="2800">
                <a:latin typeface="Quattrocento Sans"/>
                <a:ea typeface="Quattrocento Sans"/>
                <a:cs typeface="Quattrocento Sans"/>
                <a:sym typeface="Quattrocento Sans"/>
              </a:defRPr>
            </a:lvl2pPr>
            <a:lvl3pPr marL="1371600" lvl="2" indent="-381000" algn="l">
              <a:lnSpc>
                <a:spcPct val="90000"/>
              </a:lnSpc>
              <a:spcBef>
                <a:spcPts val="600"/>
              </a:spcBef>
              <a:spcAft>
                <a:spcPts val="0"/>
              </a:spcAft>
              <a:buSzPts val="2400"/>
              <a:buChar char="•"/>
              <a:defRPr sz="2400">
                <a:latin typeface="Quattrocento Sans"/>
                <a:ea typeface="Quattrocento Sans"/>
                <a:cs typeface="Quattrocento Sans"/>
                <a:sym typeface="Quattrocento Sans"/>
              </a:defRPr>
            </a:lvl3pPr>
            <a:lvl4pPr marL="1828800" lvl="3"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4pPr>
            <a:lvl5pPr marL="2286000" lvl="4" indent="-355600" algn="l">
              <a:lnSpc>
                <a:spcPct val="90000"/>
              </a:lnSpc>
              <a:spcBef>
                <a:spcPts val="600"/>
              </a:spcBef>
              <a:spcAft>
                <a:spcPts val="0"/>
              </a:spcAft>
              <a:buSzPts val="2000"/>
              <a:buChar char="•"/>
              <a:defRPr sz="2000">
                <a:latin typeface="Quattrocento Sans"/>
                <a:ea typeface="Quattrocento Sans"/>
                <a:cs typeface="Quattrocento Sans"/>
                <a:sym typeface="Quattrocento Sans"/>
              </a:defRPr>
            </a:lvl5pPr>
            <a:lvl6pPr marL="2743200" lvl="5" indent="-355600" algn="l">
              <a:lnSpc>
                <a:spcPct val="90000"/>
              </a:lnSpc>
              <a:spcBef>
                <a:spcPts val="6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97" name="Google Shape;397;p11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600"/>
              <a:buNone/>
              <a:defRPr sz="1600">
                <a:latin typeface="Quattrocento Sans"/>
                <a:ea typeface="Quattrocento Sans"/>
                <a:cs typeface="Quattrocento Sans"/>
                <a:sym typeface="Quattrocento Sans"/>
              </a:defRPr>
            </a:lvl1pPr>
            <a:lvl2pPr marL="914400" lvl="1" indent="-228600" algn="l">
              <a:lnSpc>
                <a:spcPct val="90000"/>
              </a:lnSpc>
              <a:spcBef>
                <a:spcPts val="600"/>
              </a:spcBef>
              <a:spcAft>
                <a:spcPts val="0"/>
              </a:spcAft>
              <a:buSzPts val="1400"/>
              <a:buNone/>
              <a:defRPr sz="1400"/>
            </a:lvl2pPr>
            <a:lvl3pPr marL="1371600" lvl="2" indent="-228600" algn="l">
              <a:lnSpc>
                <a:spcPct val="90000"/>
              </a:lnSpc>
              <a:spcBef>
                <a:spcPts val="600"/>
              </a:spcBef>
              <a:spcAft>
                <a:spcPts val="0"/>
              </a:spcAft>
              <a:buSzPts val="1200"/>
              <a:buNone/>
              <a:defRPr sz="1200"/>
            </a:lvl3pPr>
            <a:lvl4pPr marL="1828800" lvl="3" indent="-228600" algn="l">
              <a:lnSpc>
                <a:spcPct val="90000"/>
              </a:lnSpc>
              <a:spcBef>
                <a:spcPts val="600"/>
              </a:spcBef>
              <a:spcAft>
                <a:spcPts val="0"/>
              </a:spcAft>
              <a:buSzPts val="1000"/>
              <a:buNone/>
              <a:defRPr sz="1000"/>
            </a:lvl4pPr>
            <a:lvl5pPr marL="2286000" lvl="4" indent="-228600" algn="l">
              <a:lnSpc>
                <a:spcPct val="90000"/>
              </a:lnSpc>
              <a:spcBef>
                <a:spcPts val="600"/>
              </a:spcBef>
              <a:spcAft>
                <a:spcPts val="0"/>
              </a:spcAft>
              <a:buSzPts val="1000"/>
              <a:buNone/>
              <a:defRPr sz="1000"/>
            </a:lvl5pPr>
            <a:lvl6pPr marL="2743200" lvl="5" indent="-228600" algn="l">
              <a:lnSpc>
                <a:spcPct val="90000"/>
              </a:lnSpc>
              <a:spcBef>
                <a:spcPts val="6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98" name="Google Shape;398;p1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9" name="Google Shape;399;p1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0" name="Google Shape;400;p117"/>
          <p:cNvSpPr txBox="1">
            <a:spLocks noGrp="1"/>
          </p:cNvSpPr>
          <p:nvPr>
            <p:ph type="sldNum" idx="12"/>
          </p:nvPr>
        </p:nvSpPr>
        <p:spPr>
          <a:xfrm>
            <a:off x="10839236" y="6356350"/>
            <a:ext cx="51456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67039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8_Custom Layout">
  <p:cSld name="8_Custom Layout">
    <p:spTree>
      <p:nvGrpSpPr>
        <p:cNvPr id="1" name="Shape 401"/>
        <p:cNvGrpSpPr/>
        <p:nvPr/>
      </p:nvGrpSpPr>
      <p:grpSpPr>
        <a:xfrm>
          <a:off x="0" y="0"/>
          <a:ext cx="0" cy="0"/>
          <a:chOff x="0" y="0"/>
          <a:chExt cx="0" cy="0"/>
        </a:xfrm>
      </p:grpSpPr>
      <p:sp>
        <p:nvSpPr>
          <p:cNvPr id="402" name="Google Shape;402;p1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03" name="Google Shape;403;p118"/>
          <p:cNvSpPr>
            <a:spLocks noGrp="1"/>
          </p:cNvSpPr>
          <p:nvPr>
            <p:ph type="pic" idx="2"/>
          </p:nvPr>
        </p:nvSpPr>
        <p:spPr>
          <a:xfrm>
            <a:off x="7865066" y="342901"/>
            <a:ext cx="3702820" cy="3705332"/>
          </a:xfrm>
          <a:prstGeom prst="ellipse">
            <a:avLst/>
          </a:prstGeom>
          <a:solidFill>
            <a:schemeClr val="dk2"/>
          </a:solidFill>
          <a:ln>
            <a:noFill/>
          </a:ln>
        </p:spPr>
      </p:sp>
      <p:sp>
        <p:nvSpPr>
          <p:cNvPr id="404" name="Google Shape;404;p118"/>
          <p:cNvSpPr>
            <a:spLocks noGrp="1"/>
          </p:cNvSpPr>
          <p:nvPr>
            <p:ph type="pic" idx="3"/>
          </p:nvPr>
        </p:nvSpPr>
        <p:spPr>
          <a:xfrm>
            <a:off x="6343650" y="2857081"/>
            <a:ext cx="2915711" cy="2890576"/>
          </a:xfrm>
          <a:prstGeom prst="ellipse">
            <a:avLst/>
          </a:prstGeom>
          <a:solidFill>
            <a:schemeClr val="accent1"/>
          </a:solidFill>
          <a:ln>
            <a:noFill/>
          </a:ln>
        </p:spPr>
      </p:sp>
      <p:sp>
        <p:nvSpPr>
          <p:cNvPr id="405" name="Google Shape;405;p118"/>
          <p:cNvSpPr txBox="1">
            <a:spLocks noGrp="1"/>
          </p:cNvSpPr>
          <p:nvPr>
            <p:ph type="body" idx="1"/>
          </p:nvPr>
        </p:nvSpPr>
        <p:spPr>
          <a:xfrm>
            <a:off x="495300" y="977900"/>
            <a:ext cx="5384800" cy="855146"/>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1000"/>
              </a:spcBef>
              <a:spcAft>
                <a:spcPts val="0"/>
              </a:spcAft>
              <a:buSzPts val="3200"/>
              <a:buNone/>
              <a:defRPr sz="3200" b="1">
                <a:solidFill>
                  <a:schemeClr val="dk2"/>
                </a:solidFill>
              </a:defRPr>
            </a:lvl1pPr>
            <a:lvl2pPr marL="914400" lvl="1" indent="-342900" algn="l">
              <a:lnSpc>
                <a:spcPct val="90000"/>
              </a:lnSpc>
              <a:spcBef>
                <a:spcPts val="600"/>
              </a:spcBef>
              <a:spcAft>
                <a:spcPts val="0"/>
              </a:spcAft>
              <a:buSzPts val="1800"/>
              <a:buChar char="•"/>
              <a:defRPr/>
            </a:lvl2pPr>
            <a:lvl3pPr marL="1371600" lvl="2" indent="-342900" algn="l">
              <a:lnSpc>
                <a:spcPct val="90000"/>
              </a:lnSpc>
              <a:spcBef>
                <a:spcPts val="600"/>
              </a:spcBef>
              <a:spcAft>
                <a:spcPts val="0"/>
              </a:spcAft>
              <a:buSzPts val="18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6" name="Google Shape;406;p118"/>
          <p:cNvSpPr/>
          <p:nvPr/>
        </p:nvSpPr>
        <p:spPr>
          <a:xfrm rot="5400000">
            <a:off x="2415046" y="-2072146"/>
            <a:ext cx="355599" cy="5185691"/>
          </a:xfrm>
          <a:prstGeom prst="round2SameRect">
            <a:avLst>
              <a:gd name="adj1" fmla="val 50000"/>
              <a:gd name="adj2" fmla="val 0"/>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07" name="Google Shape;407;p118"/>
          <p:cNvPicPr preferRelativeResize="0"/>
          <p:nvPr/>
        </p:nvPicPr>
        <p:blipFill rotWithShape="1">
          <a:blip r:embed="rId2">
            <a:alphaModFix/>
          </a:blip>
          <a:srcRect/>
          <a:stretch/>
        </p:blipFill>
        <p:spPr>
          <a:xfrm>
            <a:off x="266699" y="6424236"/>
            <a:ext cx="971552" cy="253974"/>
          </a:xfrm>
          <a:prstGeom prst="rect">
            <a:avLst/>
          </a:prstGeom>
          <a:noFill/>
          <a:ln>
            <a:noFill/>
          </a:ln>
        </p:spPr>
      </p:pic>
      <p:pic>
        <p:nvPicPr>
          <p:cNvPr id="408" name="Google Shape;408;p118" descr="Text&#10;&#10;Description automatically generated with low confidence"/>
          <p:cNvPicPr preferRelativeResize="0"/>
          <p:nvPr/>
        </p:nvPicPr>
        <p:blipFill rotWithShape="1">
          <a:blip r:embed="rId3">
            <a:alphaModFix/>
          </a:blip>
          <a:srcRect/>
          <a:stretch/>
        </p:blipFill>
        <p:spPr>
          <a:xfrm>
            <a:off x="1438189" y="6392542"/>
            <a:ext cx="1230198" cy="317362"/>
          </a:xfrm>
          <a:prstGeom prst="rect">
            <a:avLst/>
          </a:prstGeom>
          <a:noFill/>
          <a:ln>
            <a:noFill/>
          </a:ln>
        </p:spPr>
      </p:pic>
      <p:cxnSp>
        <p:nvCxnSpPr>
          <p:cNvPr id="409" name="Google Shape;409;p118"/>
          <p:cNvCxnSpPr/>
          <p:nvPr/>
        </p:nvCxnSpPr>
        <p:spPr>
          <a:xfrm>
            <a:off x="1338220" y="6424236"/>
            <a:ext cx="0" cy="253974"/>
          </a:xfrm>
          <a:prstGeom prst="straightConnector1">
            <a:avLst/>
          </a:prstGeom>
          <a:noFill/>
          <a:ln w="9525" cap="flat" cmpd="sng">
            <a:solidFill>
              <a:schemeClr val="accent1"/>
            </a:solidFill>
            <a:prstDash val="solid"/>
            <a:miter lim="800000"/>
            <a:headEnd type="none" w="sm" len="sm"/>
            <a:tailEnd type="none" w="sm" len="sm"/>
          </a:ln>
        </p:spPr>
      </p:cxnSp>
    </p:spTree>
    <p:extLst>
      <p:ext uri="{BB962C8B-B14F-4D97-AF65-F5344CB8AC3E}">
        <p14:creationId xmlns:p14="http://schemas.microsoft.com/office/powerpoint/2010/main" val="203984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5A7AB4-984E-E7C5-9AFF-0111C8877308}"/>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3" name="Footer Placeholder 2">
            <a:extLst>
              <a:ext uri="{FF2B5EF4-FFF2-40B4-BE49-F238E27FC236}">
                <a16:creationId xmlns:a16="http://schemas.microsoft.com/office/drawing/2014/main" id="{CE7D4E08-4568-5987-03CB-274AE10816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BC13C9-70C4-06F5-45B9-80C5E4420A56}"/>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65871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B897E-C19B-B37B-A92F-4FC9B646F2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536E19-4389-7E02-BDFA-AB1ACEDB03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C83007-9E98-4E89-CC04-BBB14E3007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F5B617-64F2-9FC5-CABA-00BB879E0CF4}"/>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6" name="Footer Placeholder 5">
            <a:extLst>
              <a:ext uri="{FF2B5EF4-FFF2-40B4-BE49-F238E27FC236}">
                <a16:creationId xmlns:a16="http://schemas.microsoft.com/office/drawing/2014/main" id="{9B4ED028-D0AD-E58E-E32E-F5C5EE4767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4F440B-4C3D-9B06-27A4-2AEBA3394C38}"/>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3600759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A40CF-91D8-C09B-338B-B7D90D2FC8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5806B0-F84B-4C52-7ED7-93589D7477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EF3BD3-2658-FF6D-443F-D0B45788CB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3EE69-A379-9E30-BCEA-CC5686175759}"/>
              </a:ext>
            </a:extLst>
          </p:cNvPr>
          <p:cNvSpPr>
            <a:spLocks noGrp="1"/>
          </p:cNvSpPr>
          <p:nvPr>
            <p:ph type="dt" sz="half" idx="10"/>
          </p:nvPr>
        </p:nvSpPr>
        <p:spPr/>
        <p:txBody>
          <a:bodyPr/>
          <a:lstStyle/>
          <a:p>
            <a:fld id="{EC849E2A-B571-4062-AA6B-DD5AD1547B48}" type="datetimeFigureOut">
              <a:rPr lang="en-US" smtClean="0"/>
              <a:t>3/3/2025</a:t>
            </a:fld>
            <a:endParaRPr lang="en-US"/>
          </a:p>
        </p:txBody>
      </p:sp>
      <p:sp>
        <p:nvSpPr>
          <p:cNvPr id="6" name="Footer Placeholder 5">
            <a:extLst>
              <a:ext uri="{FF2B5EF4-FFF2-40B4-BE49-F238E27FC236}">
                <a16:creationId xmlns:a16="http://schemas.microsoft.com/office/drawing/2014/main" id="{885717FC-5003-DF70-C2C2-674A7ABF87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3FD8AE-F1F0-BA88-AE02-ED6A322A556C}"/>
              </a:ext>
            </a:extLst>
          </p:cNvPr>
          <p:cNvSpPr>
            <a:spLocks noGrp="1"/>
          </p:cNvSpPr>
          <p:nvPr>
            <p:ph type="sldNum" sz="quarter" idx="12"/>
          </p:nvPr>
        </p:nvSpPr>
        <p:spPr/>
        <p:txBody>
          <a:bodyPr/>
          <a:lstStyle/>
          <a:p>
            <a:fld id="{0611BE8B-DE8B-4927-862A-D1BD5D53154B}" type="slidenum">
              <a:rPr lang="en-US" smtClean="0"/>
              <a:t>‹#›</a:t>
            </a:fld>
            <a:endParaRPr lang="en-US"/>
          </a:p>
        </p:txBody>
      </p:sp>
    </p:spTree>
    <p:extLst>
      <p:ext uri="{BB962C8B-B14F-4D97-AF65-F5344CB8AC3E}">
        <p14:creationId xmlns:p14="http://schemas.microsoft.com/office/powerpoint/2010/main" val="538847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26" Type="http://schemas.openxmlformats.org/officeDocument/2006/relationships/slideLayout" Target="../slideLayouts/slideLayout49.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slideLayout" Target="../slideLayouts/slideLayout48.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slideLayout" Target="../slideLayouts/slideLayout47.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 Id="rId27"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6" Type="http://schemas.openxmlformats.org/officeDocument/2006/relationships/theme" Target="../theme/theme4.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AFC55-E4D9-02AB-C360-06722E7228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E5DFED-F229-3A8B-F009-F5DEBDAD5D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A7F2D1-A4B9-25F7-6E81-13EB608500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849E2A-B571-4062-AA6B-DD5AD1547B48}" type="datetimeFigureOut">
              <a:rPr lang="en-US" smtClean="0"/>
              <a:t>3/3/2025</a:t>
            </a:fld>
            <a:endParaRPr lang="en-US"/>
          </a:p>
        </p:txBody>
      </p:sp>
      <p:sp>
        <p:nvSpPr>
          <p:cNvPr id="5" name="Footer Placeholder 4">
            <a:extLst>
              <a:ext uri="{FF2B5EF4-FFF2-40B4-BE49-F238E27FC236}">
                <a16:creationId xmlns:a16="http://schemas.microsoft.com/office/drawing/2014/main" id="{A8864A19-5562-91B0-E638-5EB2B4FCBA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660EB2-3B33-7657-A075-B59AF83659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1BE8B-DE8B-4927-862A-D1BD5D53154B}" type="slidenum">
              <a:rPr lang="en-US" smtClean="0"/>
              <a:t>‹#›</a:t>
            </a:fld>
            <a:endParaRPr lang="en-US"/>
          </a:p>
        </p:txBody>
      </p:sp>
    </p:spTree>
    <p:extLst>
      <p:ext uri="{BB962C8B-B14F-4D97-AF65-F5344CB8AC3E}">
        <p14:creationId xmlns:p14="http://schemas.microsoft.com/office/powerpoint/2010/main" val="14411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F68C7-D572-41B7-8C82-E054ACAC4E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4AC7F0-E345-4750-80DD-820DB8695F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8AEF097-CE3D-48A8-AA24-21E4A612AD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6DAD7-5542-41F0-84C3-9E05F8D81763}" type="slidenum">
              <a:rPr lang="en-US" smtClean="0"/>
              <a:t>‹#›</a:t>
            </a:fld>
            <a:endParaRPr lang="en-US"/>
          </a:p>
        </p:txBody>
      </p:sp>
      <p:pic>
        <p:nvPicPr>
          <p:cNvPr id="7" name="Picture 6" descr="Logo, company name&#10;&#10;Description automatically generated">
            <a:extLst>
              <a:ext uri="{FF2B5EF4-FFF2-40B4-BE49-F238E27FC236}">
                <a16:creationId xmlns:a16="http://schemas.microsoft.com/office/drawing/2014/main" id="{A774F34A-BFEB-45B4-94E8-958E1596D31D}"/>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8803" y="5922488"/>
            <a:ext cx="1651167" cy="867724"/>
          </a:xfrm>
          <a:prstGeom prst="rect">
            <a:avLst/>
          </a:prstGeom>
        </p:spPr>
      </p:pic>
      <p:cxnSp>
        <p:nvCxnSpPr>
          <p:cNvPr id="8" name="Straight Connector 7">
            <a:extLst>
              <a:ext uri="{FF2B5EF4-FFF2-40B4-BE49-F238E27FC236}">
                <a16:creationId xmlns:a16="http://schemas.microsoft.com/office/drawing/2014/main" id="{E7CAD86A-6AF3-4187-8E8F-96DFD5C40544}"/>
              </a:ext>
            </a:extLst>
          </p:cNvPr>
          <p:cNvCxnSpPr>
            <a:cxnSpLocks/>
          </p:cNvCxnSpPr>
          <p:nvPr userDrawn="1"/>
        </p:nvCxnSpPr>
        <p:spPr>
          <a:xfrm>
            <a:off x="4702629" y="225631"/>
            <a:ext cx="7489371" cy="0"/>
          </a:xfrm>
          <a:prstGeom prst="line">
            <a:avLst/>
          </a:prstGeom>
          <a:ln w="47625">
            <a:solidFill>
              <a:srgbClr val="021E7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7595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b="1" kern="1200">
          <a:solidFill>
            <a:srgbClr val="021E7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8"/>
        <p:cNvGrpSpPr/>
        <p:nvPr/>
      </p:nvGrpSpPr>
      <p:grpSpPr>
        <a:xfrm>
          <a:off x="0" y="0"/>
          <a:ext cx="0" cy="0"/>
          <a:chOff x="0" y="0"/>
          <a:chExt cx="0" cy="0"/>
        </a:xfrm>
      </p:grpSpPr>
      <p:sp>
        <p:nvSpPr>
          <p:cNvPr id="69" name="Google Shape;69;p6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2D6E8D"/>
              </a:buClr>
              <a:buSzPts val="4000"/>
              <a:buFont typeface="Quattrocento Sans"/>
              <a:buNone/>
              <a:defRPr sz="4000" b="1" i="0" u="none" strike="noStrike" cap="none">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Google Shape;70;p6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FF9900"/>
              </a:buClr>
              <a:buSzPts val="2800"/>
              <a:buFont typeface="Quattrocento Sans"/>
              <a:buChar char="»"/>
              <a:defRPr sz="2800" b="0" i="0" u="none" strike="noStrike" cap="none">
                <a:solidFill>
                  <a:schemeClr val="dk1"/>
                </a:solidFill>
                <a:latin typeface="Quattrocento Sans"/>
                <a:ea typeface="Quattrocento Sans"/>
                <a:cs typeface="Quattrocento Sans"/>
                <a:sym typeface="Quattrocento Sans"/>
              </a:defRPr>
            </a:lvl1pPr>
            <a:lvl2pPr marL="914400" marR="0" lvl="1" indent="-381000" algn="l" rtl="0">
              <a:lnSpc>
                <a:spcPct val="90000"/>
              </a:lnSpc>
              <a:spcBef>
                <a:spcPts val="600"/>
              </a:spcBef>
              <a:spcAft>
                <a:spcPts val="0"/>
              </a:spcAft>
              <a:buClr>
                <a:srgbClr val="FF9900"/>
              </a:buClr>
              <a:buSzPts val="2400"/>
              <a:buFont typeface="Arial"/>
              <a:buChar char="•"/>
              <a:defRPr sz="2400" b="0" i="0" u="none" strike="noStrike" cap="none">
                <a:solidFill>
                  <a:schemeClr val="dk1"/>
                </a:solidFill>
                <a:latin typeface="Quattrocento Sans"/>
                <a:ea typeface="Quattrocento Sans"/>
                <a:cs typeface="Quattrocento Sans"/>
                <a:sym typeface="Quattrocento Sans"/>
              </a:defRPr>
            </a:lvl2pPr>
            <a:lvl3pPr marL="1371600" marR="0" lvl="2" indent="-355600" algn="l" rtl="0">
              <a:lnSpc>
                <a:spcPct val="90000"/>
              </a:lnSpc>
              <a:spcBef>
                <a:spcPts val="600"/>
              </a:spcBef>
              <a:spcAft>
                <a:spcPts val="0"/>
              </a:spcAft>
              <a:buClr>
                <a:srgbClr val="FF9900"/>
              </a:buClr>
              <a:buSzPts val="2000"/>
              <a:buFont typeface="Arial"/>
              <a:buChar char="•"/>
              <a:defRPr sz="2000" b="0" i="0" u="none" strike="noStrike" cap="none">
                <a:solidFill>
                  <a:schemeClr val="dk1"/>
                </a:solidFill>
                <a:latin typeface="Quattrocento Sans"/>
                <a:ea typeface="Quattrocento Sans"/>
                <a:cs typeface="Quattrocento Sans"/>
                <a:sym typeface="Quattrocento Sans"/>
              </a:defRPr>
            </a:lvl3pPr>
            <a:lvl4pPr marL="1828800" marR="0" lvl="3" indent="-342900" algn="l" rtl="0">
              <a:lnSpc>
                <a:spcPct val="90000"/>
              </a:lnSpc>
              <a:spcBef>
                <a:spcPts val="600"/>
              </a:spcBef>
              <a:spcAft>
                <a:spcPts val="0"/>
              </a:spcAft>
              <a:buClr>
                <a:srgbClr val="FF9900"/>
              </a:buClr>
              <a:buSzPts val="1800"/>
              <a:buFont typeface="Arial"/>
              <a:buChar char="•"/>
              <a:defRPr sz="1800" b="0" i="0" u="none" strike="noStrike" cap="none">
                <a:solidFill>
                  <a:schemeClr val="dk1"/>
                </a:solidFill>
                <a:latin typeface="Quattrocento Sans"/>
                <a:ea typeface="Quattrocento Sans"/>
                <a:cs typeface="Quattrocento Sans"/>
                <a:sym typeface="Quattrocento Sans"/>
              </a:defRPr>
            </a:lvl4pPr>
            <a:lvl5pPr marL="2286000" marR="0" lvl="4" indent="-342900" algn="l" rtl="0">
              <a:lnSpc>
                <a:spcPct val="90000"/>
              </a:lnSpc>
              <a:spcBef>
                <a:spcPts val="600"/>
              </a:spcBef>
              <a:spcAft>
                <a:spcPts val="0"/>
              </a:spcAft>
              <a:buClr>
                <a:srgbClr val="FF9900"/>
              </a:buClr>
              <a:buSzPts val="1800"/>
              <a:buFont typeface="Arial"/>
              <a:buChar char="•"/>
              <a:defRPr sz="1800" b="0" i="0" u="none" strike="noStrike" cap="none">
                <a:solidFill>
                  <a:schemeClr val="dk1"/>
                </a:solidFill>
                <a:latin typeface="Quattrocento Sans"/>
                <a:ea typeface="Quattrocento Sans"/>
                <a:cs typeface="Quattrocento Sans"/>
                <a:sym typeface="Quattrocento Sans"/>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Google Shape;71;p6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Quattrocento Sans"/>
                <a:ea typeface="Quattrocento Sans"/>
                <a:cs typeface="Quattrocento Sans"/>
                <a:sym typeface="Quattrocento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6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Quattrocento Sans"/>
                <a:ea typeface="Quattrocento Sans"/>
                <a:cs typeface="Quattrocento Sans"/>
                <a:sym typeface="Quattrocento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6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1pPr>
            <a:lvl2pPr marL="0" marR="0" lvl="1"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2pPr>
            <a:lvl3pPr marL="0" marR="0" lvl="2"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3pPr>
            <a:lvl4pPr marL="0" marR="0" lvl="3"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4pPr>
            <a:lvl5pPr marL="0" marR="0" lvl="4"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5pPr>
            <a:lvl6pPr marL="0" marR="0" lvl="5"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6pPr>
            <a:lvl7pPr marL="0" marR="0" lvl="6"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7pPr>
            <a:lvl8pPr marL="0" marR="0" lvl="7"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8pPr>
            <a:lvl9pPr marL="0" marR="0" lvl="8" indent="0" algn="r" rtl="0">
              <a:spcBef>
                <a:spcPts val="0"/>
              </a:spcBef>
              <a:buNone/>
              <a:defRPr sz="1200" b="0" i="0" u="none" strike="noStrike" cap="none">
                <a:solidFill>
                  <a:srgbClr val="888888"/>
                </a:solidFill>
                <a:latin typeface="Quattrocento Sans"/>
                <a:ea typeface="Quattrocento Sans"/>
                <a:cs typeface="Quattrocento Sans"/>
                <a:sym typeface="Quattrocento Sans"/>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21986549"/>
      </p:ext>
    </p:extLst>
  </p:cSld>
  <p:clrMap bg1="lt1" tx1="dk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4"/>
        <p:cNvGrpSpPr/>
        <p:nvPr/>
      </p:nvGrpSpPr>
      <p:grpSpPr>
        <a:xfrm>
          <a:off x="0" y="0"/>
          <a:ext cx="0" cy="0"/>
          <a:chOff x="0" y="0"/>
          <a:chExt cx="0" cy="0"/>
        </a:xfrm>
      </p:grpSpPr>
      <p:sp>
        <p:nvSpPr>
          <p:cNvPr id="315" name="Google Shape;315;p7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2D6E8D"/>
              </a:buClr>
              <a:buSzPts val="4000"/>
              <a:buFont typeface="Quattrocento Sans"/>
              <a:buNone/>
              <a:defRPr sz="4000" b="1" i="0" u="none" strike="noStrike" cap="none">
                <a:solidFill>
                  <a:srgbClr val="2D6E8D"/>
                </a:solidFill>
                <a:latin typeface="Quattrocento Sans"/>
                <a:ea typeface="Quattrocento Sans"/>
                <a:cs typeface="Quattrocento Sans"/>
                <a:sym typeface="Quattrocento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6" name="Google Shape;316;p7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FF9900"/>
              </a:buClr>
              <a:buSzPts val="2800"/>
              <a:buFont typeface="Quattrocento Sans"/>
              <a:buChar char="»"/>
              <a:defRPr sz="2800" b="0" i="0" u="none" strike="noStrike" cap="none">
                <a:solidFill>
                  <a:schemeClr val="dk1"/>
                </a:solidFill>
                <a:latin typeface="Quattrocento Sans"/>
                <a:ea typeface="Quattrocento Sans"/>
                <a:cs typeface="Quattrocento Sans"/>
                <a:sym typeface="Quattrocento Sans"/>
              </a:defRPr>
            </a:lvl1pPr>
            <a:lvl2pPr marL="914400" marR="0" lvl="1" indent="-381000" algn="l" rtl="0">
              <a:lnSpc>
                <a:spcPct val="90000"/>
              </a:lnSpc>
              <a:spcBef>
                <a:spcPts val="600"/>
              </a:spcBef>
              <a:spcAft>
                <a:spcPts val="0"/>
              </a:spcAft>
              <a:buClr>
                <a:srgbClr val="FF9900"/>
              </a:buClr>
              <a:buSzPts val="2400"/>
              <a:buFont typeface="Arial"/>
              <a:buChar char="•"/>
              <a:defRPr sz="2400" b="0" i="0" u="none" strike="noStrike" cap="none">
                <a:solidFill>
                  <a:schemeClr val="dk1"/>
                </a:solidFill>
                <a:latin typeface="Quattrocento Sans"/>
                <a:ea typeface="Quattrocento Sans"/>
                <a:cs typeface="Quattrocento Sans"/>
                <a:sym typeface="Quattrocento Sans"/>
              </a:defRPr>
            </a:lvl2pPr>
            <a:lvl3pPr marL="1371600" marR="0" lvl="2" indent="-355600" algn="l" rtl="0">
              <a:lnSpc>
                <a:spcPct val="90000"/>
              </a:lnSpc>
              <a:spcBef>
                <a:spcPts val="600"/>
              </a:spcBef>
              <a:spcAft>
                <a:spcPts val="0"/>
              </a:spcAft>
              <a:buClr>
                <a:srgbClr val="FF9900"/>
              </a:buClr>
              <a:buSzPts val="2000"/>
              <a:buFont typeface="Arial"/>
              <a:buChar char="•"/>
              <a:defRPr sz="2000" b="0" i="0" u="none" strike="noStrike" cap="none">
                <a:solidFill>
                  <a:schemeClr val="dk1"/>
                </a:solidFill>
                <a:latin typeface="Quattrocento Sans"/>
                <a:ea typeface="Quattrocento Sans"/>
                <a:cs typeface="Quattrocento Sans"/>
                <a:sym typeface="Quattrocento Sans"/>
              </a:defRPr>
            </a:lvl3pPr>
            <a:lvl4pPr marL="1828800" marR="0" lvl="3" indent="-342900" algn="l" rtl="0">
              <a:lnSpc>
                <a:spcPct val="90000"/>
              </a:lnSpc>
              <a:spcBef>
                <a:spcPts val="600"/>
              </a:spcBef>
              <a:spcAft>
                <a:spcPts val="0"/>
              </a:spcAft>
              <a:buClr>
                <a:srgbClr val="FF9900"/>
              </a:buClr>
              <a:buSzPts val="1800"/>
              <a:buFont typeface="Arial"/>
              <a:buChar char="•"/>
              <a:defRPr sz="1800" b="0" i="0" u="none" strike="noStrike" cap="none">
                <a:solidFill>
                  <a:schemeClr val="dk1"/>
                </a:solidFill>
                <a:latin typeface="Quattrocento Sans"/>
                <a:ea typeface="Quattrocento Sans"/>
                <a:cs typeface="Quattrocento Sans"/>
                <a:sym typeface="Quattrocento Sans"/>
              </a:defRPr>
            </a:lvl4pPr>
            <a:lvl5pPr marL="2286000" marR="0" lvl="4" indent="-342900" algn="l" rtl="0">
              <a:lnSpc>
                <a:spcPct val="90000"/>
              </a:lnSpc>
              <a:spcBef>
                <a:spcPts val="600"/>
              </a:spcBef>
              <a:spcAft>
                <a:spcPts val="0"/>
              </a:spcAft>
              <a:buClr>
                <a:srgbClr val="FF9900"/>
              </a:buClr>
              <a:buSzPts val="1800"/>
              <a:buFont typeface="Arial"/>
              <a:buChar char="•"/>
              <a:defRPr sz="1800" b="0" i="0" u="none" strike="noStrike" cap="none">
                <a:solidFill>
                  <a:schemeClr val="dk1"/>
                </a:solidFill>
                <a:latin typeface="Quattrocento Sans"/>
                <a:ea typeface="Quattrocento Sans"/>
                <a:cs typeface="Quattrocento Sans"/>
                <a:sym typeface="Quattrocento Sans"/>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17" name="Google Shape;317;p7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Quattrocento Sans"/>
                <a:ea typeface="Quattrocento Sans"/>
                <a:cs typeface="Quattrocento Sans"/>
                <a:sym typeface="Quattrocento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8" name="Google Shape;318;p7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Quattrocento Sans"/>
                <a:ea typeface="Quattrocento Sans"/>
                <a:cs typeface="Quattrocento Sans"/>
                <a:sym typeface="Quattrocento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9" name="Google Shape;319;p7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Quattrocento Sans"/>
                <a:ea typeface="Quattrocento Sans"/>
                <a:cs typeface="Quattrocento Sans"/>
                <a:sym typeface="Quattrocento Sans"/>
              </a:defRPr>
            </a:lvl1pPr>
            <a:lvl2pPr marL="0" marR="0" lvl="1" indent="0" algn="r" rtl="0">
              <a:spcBef>
                <a:spcPts val="0"/>
              </a:spcBef>
              <a:buNone/>
              <a:defRPr sz="1200">
                <a:solidFill>
                  <a:srgbClr val="888888"/>
                </a:solidFill>
                <a:latin typeface="Quattrocento Sans"/>
                <a:ea typeface="Quattrocento Sans"/>
                <a:cs typeface="Quattrocento Sans"/>
                <a:sym typeface="Quattrocento Sans"/>
              </a:defRPr>
            </a:lvl2pPr>
            <a:lvl3pPr marL="0" marR="0" lvl="2" indent="0" algn="r" rtl="0">
              <a:spcBef>
                <a:spcPts val="0"/>
              </a:spcBef>
              <a:buNone/>
              <a:defRPr sz="1200">
                <a:solidFill>
                  <a:srgbClr val="888888"/>
                </a:solidFill>
                <a:latin typeface="Quattrocento Sans"/>
                <a:ea typeface="Quattrocento Sans"/>
                <a:cs typeface="Quattrocento Sans"/>
                <a:sym typeface="Quattrocento Sans"/>
              </a:defRPr>
            </a:lvl3pPr>
            <a:lvl4pPr marL="0" marR="0" lvl="3" indent="0" algn="r" rtl="0">
              <a:spcBef>
                <a:spcPts val="0"/>
              </a:spcBef>
              <a:buNone/>
              <a:defRPr sz="1200">
                <a:solidFill>
                  <a:srgbClr val="888888"/>
                </a:solidFill>
                <a:latin typeface="Quattrocento Sans"/>
                <a:ea typeface="Quattrocento Sans"/>
                <a:cs typeface="Quattrocento Sans"/>
                <a:sym typeface="Quattrocento Sans"/>
              </a:defRPr>
            </a:lvl4pPr>
            <a:lvl5pPr marL="0" marR="0" lvl="4" indent="0" algn="r" rtl="0">
              <a:spcBef>
                <a:spcPts val="0"/>
              </a:spcBef>
              <a:buNone/>
              <a:defRPr sz="1200">
                <a:solidFill>
                  <a:srgbClr val="888888"/>
                </a:solidFill>
                <a:latin typeface="Quattrocento Sans"/>
                <a:ea typeface="Quattrocento Sans"/>
                <a:cs typeface="Quattrocento Sans"/>
                <a:sym typeface="Quattrocento Sans"/>
              </a:defRPr>
            </a:lvl5pPr>
            <a:lvl6pPr marL="0" marR="0" lvl="5" indent="0" algn="r" rtl="0">
              <a:spcBef>
                <a:spcPts val="0"/>
              </a:spcBef>
              <a:buNone/>
              <a:defRPr sz="1200">
                <a:solidFill>
                  <a:srgbClr val="888888"/>
                </a:solidFill>
                <a:latin typeface="Quattrocento Sans"/>
                <a:ea typeface="Quattrocento Sans"/>
                <a:cs typeface="Quattrocento Sans"/>
                <a:sym typeface="Quattrocento Sans"/>
              </a:defRPr>
            </a:lvl6pPr>
            <a:lvl7pPr marL="0" marR="0" lvl="6" indent="0" algn="r" rtl="0">
              <a:spcBef>
                <a:spcPts val="0"/>
              </a:spcBef>
              <a:buNone/>
              <a:defRPr sz="1200">
                <a:solidFill>
                  <a:srgbClr val="888888"/>
                </a:solidFill>
                <a:latin typeface="Quattrocento Sans"/>
                <a:ea typeface="Quattrocento Sans"/>
                <a:cs typeface="Quattrocento Sans"/>
                <a:sym typeface="Quattrocento Sans"/>
              </a:defRPr>
            </a:lvl7pPr>
            <a:lvl8pPr marL="0" marR="0" lvl="7" indent="0" algn="r" rtl="0">
              <a:spcBef>
                <a:spcPts val="0"/>
              </a:spcBef>
              <a:buNone/>
              <a:defRPr sz="1200">
                <a:solidFill>
                  <a:srgbClr val="888888"/>
                </a:solidFill>
                <a:latin typeface="Quattrocento Sans"/>
                <a:ea typeface="Quattrocento Sans"/>
                <a:cs typeface="Quattrocento Sans"/>
                <a:sym typeface="Quattrocento Sans"/>
              </a:defRPr>
            </a:lvl8pPr>
            <a:lvl9pPr marL="0" marR="0" lvl="8" indent="0" algn="r" rtl="0">
              <a:spcBef>
                <a:spcPts val="0"/>
              </a:spcBef>
              <a:buNone/>
              <a:defRPr sz="1200">
                <a:solidFill>
                  <a:srgbClr val="888888"/>
                </a:solidFill>
                <a:latin typeface="Quattrocento Sans"/>
                <a:ea typeface="Quattrocento Sans"/>
                <a:cs typeface="Quattrocento Sans"/>
                <a:sym typeface="Quattrocento Sans"/>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70716416"/>
      </p:ext>
    </p:extLst>
  </p:cSld>
  <p:clrMap bg1="lt1" tx1="dk1" bg2="dk2"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1.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18" Type="http://schemas.openxmlformats.org/officeDocument/2006/relationships/image" Target="../media/image29.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17" Type="http://schemas.openxmlformats.org/officeDocument/2006/relationships/image" Target="../media/image28.jpeg"/><Relationship Id="rId2" Type="http://schemas.openxmlformats.org/officeDocument/2006/relationships/notesSlide" Target="../notesSlides/notesSlide2.xml"/><Relationship Id="rId16" Type="http://schemas.openxmlformats.org/officeDocument/2006/relationships/image" Target="../media/image27.svg"/><Relationship Id="rId1" Type="http://schemas.openxmlformats.org/officeDocument/2006/relationships/slideLayout" Target="../slideLayouts/slideLayout2.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slides/_rels/slide3.xml.rels><?xml version="1.0" encoding="UTF-8" standalone="yes"?>
<Relationships xmlns="http://schemas.openxmlformats.org/package/2006/relationships"><Relationship Id="rId8" Type="http://schemas.openxmlformats.org/officeDocument/2006/relationships/hyperlink" Target="https://www.dhcs.ca.gov/Pages/CalAIM-Mobile-Crisis-Services-Initiative.aspx" TargetMode="External"/><Relationship Id="rId3" Type="http://schemas.openxmlformats.org/officeDocument/2006/relationships/image" Target="../media/image30.png"/><Relationship Id="rId7" Type="http://schemas.openxmlformats.org/officeDocument/2006/relationships/hyperlink" Target="https://www.dhcs.ca.gov/Pages/DMC-ODS-Contingency-Management.aspx" TargetMode="External"/><Relationship Id="rId12"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dhcs.ca.gov/CalAIM" TargetMode="External"/><Relationship Id="rId11" Type="http://schemas.openxmlformats.org/officeDocument/2006/relationships/hyperlink" Target="https://bridgehousing.buildingcalhhs.com/" TargetMode="External"/><Relationship Id="rId5" Type="http://schemas.openxmlformats.org/officeDocument/2006/relationships/image" Target="../media/image29.png"/><Relationship Id="rId10" Type="http://schemas.openxmlformats.org/officeDocument/2006/relationships/hyperlink" Target="https://www.infrastructure.buildingcalhhs.com/" TargetMode="External"/><Relationship Id="rId4" Type="http://schemas.openxmlformats.org/officeDocument/2006/relationships/image" Target="../media/image28.jpeg"/><Relationship Id="rId9" Type="http://schemas.openxmlformats.org/officeDocument/2006/relationships/hyperlink" Target="https://www.dhcs.ca.gov/services/MH/Pages/MHSA-Components.aspx"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41.pn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notesSlide" Target="../notesSlides/notesSlide4.xml"/><Relationship Id="rId1" Type="http://schemas.openxmlformats.org/officeDocument/2006/relationships/slideLayout" Target="../slideLayouts/slideLayout35.xml"/><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 Id="rId14" Type="http://schemas.openxmlformats.org/officeDocument/2006/relationships/image" Target="../media/image42.svg"/></Relationships>
</file>

<file path=ppt/slides/_rels/slide5.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5.xml"/><Relationship Id="rId1" Type="http://schemas.openxmlformats.org/officeDocument/2006/relationships/slideLayout" Target="../slideLayouts/slideLayout51.xml"/><Relationship Id="rId5" Type="http://schemas.openxmlformats.org/officeDocument/2006/relationships/image" Target="../media/image29.png"/><Relationship Id="rId4" Type="http://schemas.openxmlformats.org/officeDocument/2006/relationships/image" Target="../media/image28.jpeg"/></Relationships>
</file>

<file path=ppt/slides/_rels/slide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9.xml.rels><?xml version="1.0" encoding="UTF-8" standalone="yes"?>
<Relationships xmlns="http://schemas.openxmlformats.org/package/2006/relationships"><Relationship Id="rId8" Type="http://schemas.openxmlformats.org/officeDocument/2006/relationships/hyperlink" Target="https://cdph-marketing.powerappsportals.com/OPP/registration/" TargetMode="External"/><Relationship Id="rId13" Type="http://schemas.openxmlformats.org/officeDocument/2006/relationships/hyperlink" Target="https://www.bcsh.ca.gov/homekey/plus.html" TargetMode="External"/><Relationship Id="rId18" Type="http://schemas.openxmlformats.org/officeDocument/2006/relationships/hyperlink" Target="https://www.mentalhealth.ca.gov/" TargetMode="External"/><Relationship Id="rId3" Type="http://schemas.openxmlformats.org/officeDocument/2006/relationships/hyperlink" Target="https://apps.dhcs.ca.gov/listsubscribe/default.aspx?list=BHTTRANSFORMATION%22%20%5Co%20%22https://apps.dhcs.ca.gov/listsubscribe/default.aspx?list=bhttransformation%22%20%5Ct%20%22_blank" TargetMode="External"/><Relationship Id="rId7" Type="http://schemas.openxmlformats.org/officeDocument/2006/relationships/hyperlink" Target="https://www.cdph.ca.gov/Programs/OPP/Pages/behavioral-health.aspx" TargetMode="External"/><Relationship Id="rId12" Type="http://schemas.openxmlformats.org/officeDocument/2006/relationships/image" Target="../media/image48.png"/><Relationship Id="rId17" Type="http://schemas.openxmlformats.org/officeDocument/2006/relationships/hyperlink" Target="https://www.infrastructure.buildingcalhhs.com/grantees/bond-bhcip-rounds/" TargetMode="External"/><Relationship Id="rId2" Type="http://schemas.openxmlformats.org/officeDocument/2006/relationships/hyperlink" Target="https://www.dhcs.ca.gov/BHT/Pages/home.aspx" TargetMode="External"/><Relationship Id="rId16" Type="http://schemas.openxmlformats.org/officeDocument/2006/relationships/image" Target="../media/image50.png"/><Relationship Id="rId20" Type="http://schemas.openxmlformats.org/officeDocument/2006/relationships/image" Target="../media/image28.jpeg"/><Relationship Id="rId1" Type="http://schemas.openxmlformats.org/officeDocument/2006/relationships/slideLayout" Target="../slideLayouts/slideLayout2.xml"/><Relationship Id="rId6" Type="http://schemas.openxmlformats.org/officeDocument/2006/relationships/image" Target="../media/image45.png"/><Relationship Id="rId11" Type="http://schemas.openxmlformats.org/officeDocument/2006/relationships/hyperlink" Target="https://www.hcd.ca.gov/grants-and-funding/homekey-plus" TargetMode="External"/><Relationship Id="rId5" Type="http://schemas.openxmlformats.org/officeDocument/2006/relationships/hyperlink" Target="https://hcai.ca.gov/workforce/initiatives/behavioral-health-transformation-proposition-1/" TargetMode="External"/><Relationship Id="rId15" Type="http://schemas.openxmlformats.org/officeDocument/2006/relationships/image" Target="../media/image49.jpeg"/><Relationship Id="rId10" Type="http://schemas.openxmlformats.org/officeDocument/2006/relationships/image" Target="../media/image47.png"/><Relationship Id="rId19" Type="http://schemas.openxmlformats.org/officeDocument/2006/relationships/image" Target="../media/image29.png"/><Relationship Id="rId4" Type="http://schemas.openxmlformats.org/officeDocument/2006/relationships/image" Target="../media/image44.jpeg"/><Relationship Id="rId9" Type="http://schemas.openxmlformats.org/officeDocument/2006/relationships/image" Target="../media/image46.png"/><Relationship Id="rId14" Type="http://schemas.openxmlformats.org/officeDocument/2006/relationships/hyperlink" Target="https://www.chhs.ca.gov/behavioral-health-refor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BE9213F-A48B-7ECB-EBFF-7E81BCBD96EB}"/>
              </a:ext>
            </a:extLst>
          </p:cNvPr>
          <p:cNvSpPr>
            <a:spLocks noGrp="1"/>
          </p:cNvSpPr>
          <p:nvPr>
            <p:ph type="title"/>
          </p:nvPr>
        </p:nvSpPr>
        <p:spPr>
          <a:xfrm>
            <a:off x="4210984" y="278788"/>
            <a:ext cx="7525329" cy="3387691"/>
          </a:xfrm>
        </p:spPr>
        <p:txBody>
          <a:bodyPr vert="horz" lIns="91440" tIns="45720" rIns="91440" bIns="45720" rtlCol="0" anchor="b">
            <a:normAutofit/>
          </a:bodyPr>
          <a:lstStyle/>
          <a:p>
            <a:pPr algn="ctr"/>
            <a:r>
              <a:rPr lang="en-US" b="1">
                <a:solidFill>
                  <a:schemeClr val="bg1"/>
                </a:solidFill>
                <a:effectLst/>
                <a:latin typeface="Quattrocento Sans" panose="020B0502050000020003" pitchFamily="34" charset="0"/>
                <a:ea typeface="Calibri" panose="020F0502020204030204" pitchFamily="34" charset="0"/>
                <a:cs typeface="Times New Roman" panose="02020603050405020304" pitchFamily="18" charset="0"/>
              </a:rPr>
              <a:t>The State’s Behavioral Health Transformation -Implementation and Planning Updates</a:t>
            </a:r>
            <a:endParaRPr lang="en-US" kern="1200">
              <a:solidFill>
                <a:schemeClr val="bg1"/>
              </a:solidFill>
              <a:latin typeface="Quattrocento Sans" panose="020B0502050000020003" pitchFamily="34" charset="0"/>
              <a:cs typeface="Segoe UI"/>
            </a:endParaRPr>
          </a:p>
        </p:txBody>
      </p:sp>
      <p:pic>
        <p:nvPicPr>
          <p:cNvPr id="3" name="Picture 2" descr="Logo&#10;&#10;Description automatically generated">
            <a:extLst>
              <a:ext uri="{FF2B5EF4-FFF2-40B4-BE49-F238E27FC236}">
                <a16:creationId xmlns:a16="http://schemas.microsoft.com/office/drawing/2014/main" id="{CC2DEAE3-BC77-89E4-A3D5-BCD30F4913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013" y="4534418"/>
            <a:ext cx="4294107" cy="2250095"/>
          </a:xfrm>
          <a:prstGeom prst="rect">
            <a:avLst/>
          </a:prstGeom>
        </p:spPr>
      </p:pic>
      <p:pic>
        <p:nvPicPr>
          <p:cNvPr id="8" name="Picture 7" descr="A picture containing text, sign&#10;&#10;Description automatically generated">
            <a:extLst>
              <a:ext uri="{FF2B5EF4-FFF2-40B4-BE49-F238E27FC236}">
                <a16:creationId xmlns:a16="http://schemas.microsoft.com/office/drawing/2014/main" id="{5F2668F7-0542-AABA-0D85-58FD733FD9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924" y="330557"/>
            <a:ext cx="3718429" cy="355734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713EEAF-39D6-F0E1-4B1F-481023475092}"/>
              </a:ext>
            </a:extLst>
          </p:cNvPr>
          <p:cNvSpPr txBox="1"/>
          <p:nvPr/>
        </p:nvSpPr>
        <p:spPr>
          <a:xfrm>
            <a:off x="3831888" y="330581"/>
            <a:ext cx="8680783" cy="523220"/>
          </a:xfrm>
          <a:prstGeom prst="rect">
            <a:avLst/>
          </a:prstGeom>
          <a:noFill/>
        </p:spPr>
        <p:txBody>
          <a:bodyPr wrap="square" rtlCol="0">
            <a:spAutoFit/>
          </a:bodyPr>
          <a:lstStyle/>
          <a:p>
            <a:r>
              <a:rPr lang="en-US" sz="2800">
                <a:solidFill>
                  <a:schemeClr val="bg1"/>
                </a:solidFill>
                <a:latin typeface="Quattrocento Sans" panose="020B0502050000020003" pitchFamily="34" charset="0"/>
              </a:rPr>
              <a:t>Assembly Health Committee Informational Hearing</a:t>
            </a:r>
          </a:p>
        </p:txBody>
      </p:sp>
    </p:spTree>
    <p:extLst>
      <p:ext uri="{BB962C8B-B14F-4D97-AF65-F5344CB8AC3E}">
        <p14:creationId xmlns:p14="http://schemas.microsoft.com/office/powerpoint/2010/main" val="1416355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Arrow: Right 34">
            <a:extLst>
              <a:ext uri="{FF2B5EF4-FFF2-40B4-BE49-F238E27FC236}">
                <a16:creationId xmlns:a16="http://schemas.microsoft.com/office/drawing/2014/main" id="{B0FAC225-E58B-912A-D218-C94D20BD1529}"/>
              </a:ext>
            </a:extLst>
          </p:cNvPr>
          <p:cNvSpPr/>
          <p:nvPr/>
        </p:nvSpPr>
        <p:spPr>
          <a:xfrm>
            <a:off x="179574" y="3371832"/>
            <a:ext cx="12012426" cy="828510"/>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3" name="Table 42" descr="A table that lists services and initiatives across the continuum of care.">
            <a:extLst>
              <a:ext uri="{FF2B5EF4-FFF2-40B4-BE49-F238E27FC236}">
                <a16:creationId xmlns:a16="http://schemas.microsoft.com/office/drawing/2014/main" id="{D80B33AE-A9C1-3348-192B-28D2DB6AE886}"/>
              </a:ext>
            </a:extLst>
          </p:cNvPr>
          <p:cNvGraphicFramePr>
            <a:graphicFrameLocks noGrp="1"/>
          </p:cNvGraphicFramePr>
          <p:nvPr>
            <p:extLst>
              <p:ext uri="{D42A27DB-BD31-4B8C-83A1-F6EECF244321}">
                <p14:modId xmlns:p14="http://schemas.microsoft.com/office/powerpoint/2010/main" val="819740753"/>
              </p:ext>
            </p:extLst>
          </p:nvPr>
        </p:nvGraphicFramePr>
        <p:xfrm>
          <a:off x="930335" y="935393"/>
          <a:ext cx="10430394" cy="1710500"/>
        </p:xfrm>
        <a:graphic>
          <a:graphicData uri="http://schemas.openxmlformats.org/drawingml/2006/table">
            <a:tbl>
              <a:tblPr bandRow="1">
                <a:tableStyleId>{5C22544A-7EE6-4342-B048-85BDC9FD1C3A}</a:tableStyleId>
              </a:tblPr>
              <a:tblGrid>
                <a:gridCol w="1555676">
                  <a:extLst>
                    <a:ext uri="{9D8B030D-6E8A-4147-A177-3AD203B41FA5}">
                      <a16:colId xmlns:a16="http://schemas.microsoft.com/office/drawing/2014/main" val="2281543220"/>
                    </a:ext>
                  </a:extLst>
                </a:gridCol>
                <a:gridCol w="1612155">
                  <a:extLst>
                    <a:ext uri="{9D8B030D-6E8A-4147-A177-3AD203B41FA5}">
                      <a16:colId xmlns:a16="http://schemas.microsoft.com/office/drawing/2014/main" val="3011725168"/>
                    </a:ext>
                  </a:extLst>
                </a:gridCol>
                <a:gridCol w="1634837">
                  <a:extLst>
                    <a:ext uri="{9D8B030D-6E8A-4147-A177-3AD203B41FA5}">
                      <a16:colId xmlns:a16="http://schemas.microsoft.com/office/drawing/2014/main" val="4207698686"/>
                    </a:ext>
                  </a:extLst>
                </a:gridCol>
                <a:gridCol w="1690254">
                  <a:extLst>
                    <a:ext uri="{9D8B030D-6E8A-4147-A177-3AD203B41FA5}">
                      <a16:colId xmlns:a16="http://schemas.microsoft.com/office/drawing/2014/main" val="3011742800"/>
                    </a:ext>
                  </a:extLst>
                </a:gridCol>
                <a:gridCol w="1524000">
                  <a:extLst>
                    <a:ext uri="{9D8B030D-6E8A-4147-A177-3AD203B41FA5}">
                      <a16:colId xmlns:a16="http://schemas.microsoft.com/office/drawing/2014/main" val="2328228199"/>
                    </a:ext>
                  </a:extLst>
                </a:gridCol>
                <a:gridCol w="2413472">
                  <a:extLst>
                    <a:ext uri="{9D8B030D-6E8A-4147-A177-3AD203B41FA5}">
                      <a16:colId xmlns:a16="http://schemas.microsoft.com/office/drawing/2014/main" val="4245083089"/>
                    </a:ext>
                  </a:extLst>
                </a:gridCol>
              </a:tblGrid>
              <a:tr h="17105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Prevention</a:t>
                      </a:r>
                    </a:p>
                    <a:p>
                      <a:pPr algn="ctr"/>
                      <a:endParaRPr lang="en-US" sz="1900">
                        <a:solidFill>
                          <a:schemeClr val="accent6">
                            <a:lumMod val="76000"/>
                          </a:schemeClr>
                        </a:solidFill>
                        <a:latin typeface="Quattrocento Sans" panose="020B0502050000020003" pitchFamily="34" charset="0"/>
                        <a:cs typeface="Poppins"/>
                      </a:endParaRP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Early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Intervention</a:t>
                      </a:r>
                      <a:endParaRPr lang="en-US" sz="1900">
                        <a:latin typeface="Quattrocento Sans" panose="020B0502050000020003" pitchFamily="34" charset="0"/>
                        <a:cs typeface="Poppins"/>
                      </a:endParaRPr>
                    </a:p>
                  </a:txBody>
                  <a:tcPr>
                    <a:solidFill>
                      <a:schemeClr val="bg2"/>
                    </a:solidFill>
                  </a:tcPr>
                </a:tc>
                <a:tc>
                  <a:txBody>
                    <a:bodyPr/>
                    <a:lstStyle/>
                    <a:p>
                      <a:pPr marL="0" marR="0" lvl="0" indent="0" algn="ctr" defTabSz="914400" rtl="0" eaLnBrk="1" fontAlgn="auto" latinLnBrk="0" hangingPunct="1">
                        <a:lnSpc>
                          <a:spcPts val="17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7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7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7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7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7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Outpatient </a:t>
                      </a:r>
                    </a:p>
                    <a:p>
                      <a:pPr marL="0" marR="0" lvl="0" indent="0" algn="ctr" defTabSz="914400" rtl="0" eaLnBrk="1" fontAlgn="auto" latinLnBrk="0" hangingPunct="1">
                        <a:lnSpc>
                          <a:spcPts val="17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Care</a:t>
                      </a: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Crisis Care</a:t>
                      </a:r>
                    </a:p>
                  </a:txBody>
                  <a:tcPr>
                    <a:solidFill>
                      <a:schemeClr val="bg2"/>
                    </a:solidFill>
                  </a:tcPr>
                </a:tc>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Inpatient </a:t>
                      </a:r>
                    </a:p>
                    <a:p>
                      <a:pPr marL="0" marR="0" lvl="0" indent="0" algn="ctr" defTabSz="914400" rtl="0" eaLnBrk="1" fontAlgn="auto" latinLnBrk="0" hangingPunct="1">
                        <a:lnSpc>
                          <a:spcPts val="1800"/>
                        </a:lnSpc>
                        <a:spcBef>
                          <a:spcPts val="0"/>
                        </a:spcBef>
                        <a:spcAft>
                          <a:spcPts val="0"/>
                        </a:spcAft>
                        <a:buClrTx/>
                        <a:buSzTx/>
                        <a:buFontTx/>
                        <a:buNone/>
                        <a:tabLst/>
                        <a:defRPr/>
                      </a:pPr>
                      <a:r>
                        <a:rPr kumimoji="0" lang="en-US" sz="1900" b="1" i="0" u="none" strike="noStrike" kern="1200" cap="none" spc="0" normalizeH="0" baseline="0" noProof="0">
                          <a:ln>
                            <a:noFill/>
                          </a:ln>
                          <a:solidFill>
                            <a:srgbClr val="002060"/>
                          </a:solidFill>
                          <a:effectLst/>
                          <a:uLnTx/>
                          <a:uFillTx/>
                          <a:latin typeface="Quattrocento Sans" panose="020B0502050000020003" pitchFamily="34" charset="0"/>
                          <a:ea typeface="+mn-ea"/>
                          <a:cs typeface="Poppins"/>
                        </a:rPr>
                        <a:t>Care</a:t>
                      </a: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a:solidFill>
                          <a:srgbClr val="002060"/>
                        </a:solidFill>
                        <a:latin typeface="Quattrocento Sans" panose="020B0502050000020003" pitchFamily="34" charset="0"/>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b="1">
                        <a:solidFill>
                          <a:srgbClr val="002060"/>
                        </a:solidFill>
                        <a:latin typeface="Quattrocento Sans" panose="020B0502050000020003" pitchFamily="34" charset="0"/>
                        <a:cs typeface="Poppin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a:solidFill>
                            <a:srgbClr val="002060"/>
                          </a:solidFill>
                          <a:latin typeface="Quattrocento Sans" panose="020B0502050000020003" pitchFamily="34" charset="0"/>
                          <a:cs typeface="Poppins"/>
                        </a:rPr>
                        <a:t>Community Residential Care &amp; Housing Supports</a:t>
                      </a:r>
                      <a:endParaRPr lang="en-US" sz="1800" b="1">
                        <a:solidFill>
                          <a:srgbClr val="002060"/>
                        </a:solidFill>
                        <a:latin typeface="Quattrocento Sans" panose="020B0502050000020003" pitchFamily="34" charset="0"/>
                        <a:ea typeface="+mn-ea"/>
                      </a:endParaRPr>
                    </a:p>
                  </a:txBody>
                  <a:tcPr>
                    <a:solidFill>
                      <a:schemeClr val="bg2"/>
                    </a:solidFill>
                  </a:tcPr>
                </a:tc>
                <a:extLst>
                  <a:ext uri="{0D108BD9-81ED-4DB2-BD59-A6C34878D82A}">
                    <a16:rowId xmlns:a16="http://schemas.microsoft.com/office/drawing/2014/main" val="1573930562"/>
                  </a:ext>
                </a:extLst>
              </a:tr>
            </a:tbl>
          </a:graphicData>
        </a:graphic>
      </p:graphicFrame>
      <p:cxnSp>
        <p:nvCxnSpPr>
          <p:cNvPr id="19" name="Straight Connector 18">
            <a:extLst>
              <a:ext uri="{FF2B5EF4-FFF2-40B4-BE49-F238E27FC236}">
                <a16:creationId xmlns:a16="http://schemas.microsoft.com/office/drawing/2014/main" id="{C81AC18B-3C99-7FCA-3719-710B7095930F}"/>
              </a:ext>
              <a:ext uri="{C183D7F6-B498-43B3-948B-1728B52AA6E4}">
                <adec:decorative xmlns:adec="http://schemas.microsoft.com/office/drawing/2017/decorative" val="1"/>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56CC7A0-5151-3714-D3FD-A4EDF3A562AA}"/>
              </a:ext>
              <a:ext uri="{C183D7F6-B498-43B3-948B-1728B52AA6E4}">
                <adec:decorative xmlns:adec="http://schemas.microsoft.com/office/drawing/2017/decorative" val="0"/>
              </a:ext>
            </a:extLst>
          </p:cNvPr>
          <p:cNvSpPr txBox="1"/>
          <p:nvPr/>
        </p:nvSpPr>
        <p:spPr>
          <a:xfrm>
            <a:off x="14219" y="246160"/>
            <a:ext cx="12192000" cy="584775"/>
          </a:xfrm>
          <a:prstGeom prst="rect">
            <a:avLst/>
          </a:prstGeom>
          <a:noFill/>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203864"/>
                </a:solidFill>
                <a:effectLst/>
                <a:uLnTx/>
                <a:uFillTx/>
                <a:latin typeface="Quattrocento Sans" panose="020B0502050000020003" pitchFamily="34" charset="0"/>
                <a:ea typeface="+mn-ea"/>
                <a:cs typeface="Segoe UI" panose="020B0502040204020203" pitchFamily="34" charset="0"/>
              </a:rPr>
              <a:t>Building Out California’s Behavioral Health Continuum of Care</a:t>
            </a:r>
          </a:p>
        </p:txBody>
      </p:sp>
      <p:sp>
        <p:nvSpPr>
          <p:cNvPr id="11" name="TextBox 10">
            <a:extLst>
              <a:ext uri="{FF2B5EF4-FFF2-40B4-BE49-F238E27FC236}">
                <a16:creationId xmlns:a16="http://schemas.microsoft.com/office/drawing/2014/main" id="{C26313B8-767F-FA6D-67F8-2048B7F341D3}"/>
              </a:ext>
              <a:ext uri="{C183D7F6-B498-43B3-948B-1728B52AA6E4}">
                <adec:decorative xmlns:adec="http://schemas.microsoft.com/office/drawing/2017/decorative" val="1"/>
              </a:ext>
            </a:extLst>
          </p:cNvPr>
          <p:cNvSpPr txBox="1"/>
          <p:nvPr/>
        </p:nvSpPr>
        <p:spPr>
          <a:xfrm>
            <a:off x="285866" y="4095005"/>
            <a:ext cx="1788167" cy="1169551"/>
          </a:xfrm>
          <a:prstGeom prst="rect">
            <a:avLst/>
          </a:prstGeom>
          <a:solidFill>
            <a:schemeClr val="accent2">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Legislation to further </a:t>
            </a: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equality between mental and physical health services</a:t>
            </a:r>
            <a:r>
              <a:rPr kumimoji="0" lang="en-US" sz="140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 (SB 855)</a:t>
            </a:r>
          </a:p>
        </p:txBody>
      </p:sp>
      <p:sp>
        <p:nvSpPr>
          <p:cNvPr id="17" name="TextBox 16">
            <a:extLst>
              <a:ext uri="{FF2B5EF4-FFF2-40B4-BE49-F238E27FC236}">
                <a16:creationId xmlns:a16="http://schemas.microsoft.com/office/drawing/2014/main" id="{4B2BF7BE-103F-4E50-7CC1-73E283446747}"/>
              </a:ext>
              <a:ext uri="{C183D7F6-B498-43B3-948B-1728B52AA6E4}">
                <adec:decorative xmlns:adec="http://schemas.microsoft.com/office/drawing/2017/decorative" val="1"/>
              </a:ext>
            </a:extLst>
          </p:cNvPr>
          <p:cNvSpPr txBox="1"/>
          <p:nvPr/>
        </p:nvSpPr>
        <p:spPr>
          <a:xfrm>
            <a:off x="4421399" y="6215133"/>
            <a:ext cx="2804758" cy="523220"/>
          </a:xfrm>
          <a:prstGeom prst="rect">
            <a:avLst/>
          </a:prstGeom>
          <a:solidFill>
            <a:schemeClr val="accent5">
              <a:lumMod val="40000"/>
              <a:lumOff val="60000"/>
            </a:schemeClr>
          </a:solidFill>
          <a:ln>
            <a:no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Community Assistance, Recovery, and Empowerment </a:t>
            </a:r>
            <a:r>
              <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(CARE) </a:t>
            </a: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Act​</a:t>
            </a:r>
            <a:endPar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endParaRPr>
          </a:p>
        </p:txBody>
      </p:sp>
      <p:sp>
        <p:nvSpPr>
          <p:cNvPr id="21" name="TextBox 20">
            <a:extLst>
              <a:ext uri="{FF2B5EF4-FFF2-40B4-BE49-F238E27FC236}">
                <a16:creationId xmlns:a16="http://schemas.microsoft.com/office/drawing/2014/main" id="{732F5F51-49A4-FE7A-D985-138D044675B5}"/>
              </a:ext>
              <a:ext uri="{C183D7F6-B498-43B3-948B-1728B52AA6E4}">
                <adec:decorative xmlns:adec="http://schemas.microsoft.com/office/drawing/2017/decorative" val="1"/>
              </a:ext>
            </a:extLst>
          </p:cNvPr>
          <p:cNvSpPr txBox="1"/>
          <p:nvPr/>
        </p:nvSpPr>
        <p:spPr>
          <a:xfrm>
            <a:off x="7359868" y="4083018"/>
            <a:ext cx="2221998" cy="523220"/>
          </a:xfrm>
          <a:prstGeom prst="rect">
            <a:avLst/>
          </a:prstGeom>
          <a:solidFill>
            <a:schemeClr val="accent4">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Medi-Cal Mobile Crisis Services Benefit​​</a:t>
            </a:r>
            <a:endPar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endParaRPr>
          </a:p>
        </p:txBody>
      </p:sp>
      <p:sp>
        <p:nvSpPr>
          <p:cNvPr id="23" name="TextBox 22">
            <a:extLst>
              <a:ext uri="{FF2B5EF4-FFF2-40B4-BE49-F238E27FC236}">
                <a16:creationId xmlns:a16="http://schemas.microsoft.com/office/drawing/2014/main" id="{9F1F2B93-0FAE-BA12-BC13-7FDF4B3C9862}"/>
              </a:ext>
              <a:ext uri="{C183D7F6-B498-43B3-948B-1728B52AA6E4}">
                <adec:decorative xmlns:adec="http://schemas.microsoft.com/office/drawing/2017/decorative" val="1"/>
              </a:ext>
            </a:extLst>
          </p:cNvPr>
          <p:cNvSpPr txBox="1"/>
          <p:nvPr/>
        </p:nvSpPr>
        <p:spPr>
          <a:xfrm>
            <a:off x="4435746" y="4101857"/>
            <a:ext cx="2793014" cy="523220"/>
          </a:xfrm>
          <a:prstGeom prst="rect">
            <a:avLst/>
          </a:prstGeom>
          <a:solidFill>
            <a:schemeClr val="accent5">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Miles Hall Lifeline and Suicide Prevention Act (AB 988)</a:t>
            </a:r>
            <a:endPar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endParaRPr>
          </a:p>
        </p:txBody>
      </p:sp>
      <p:sp>
        <p:nvSpPr>
          <p:cNvPr id="25" name="TextBox 24">
            <a:extLst>
              <a:ext uri="{FF2B5EF4-FFF2-40B4-BE49-F238E27FC236}">
                <a16:creationId xmlns:a16="http://schemas.microsoft.com/office/drawing/2014/main" id="{A1BF14CE-7674-C796-1ECC-C071DCBB5690}"/>
              </a:ext>
              <a:ext uri="{C183D7F6-B498-43B3-948B-1728B52AA6E4}">
                <adec:decorative xmlns:adec="http://schemas.microsoft.com/office/drawing/2017/decorative" val="1"/>
              </a:ext>
            </a:extLst>
          </p:cNvPr>
          <p:cNvSpPr txBox="1"/>
          <p:nvPr/>
        </p:nvSpPr>
        <p:spPr>
          <a:xfrm>
            <a:off x="2193398" y="5108123"/>
            <a:ext cx="2079719" cy="738664"/>
          </a:xfrm>
          <a:prstGeom prst="rect">
            <a:avLst/>
          </a:prstGeom>
          <a:solidFill>
            <a:schemeClr val="accent6">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Children and Youth Behavioral Health Initiative (CYBHI) ​</a:t>
            </a:r>
          </a:p>
        </p:txBody>
      </p:sp>
      <p:sp>
        <p:nvSpPr>
          <p:cNvPr id="26" name="TextBox 25">
            <a:extLst>
              <a:ext uri="{FF2B5EF4-FFF2-40B4-BE49-F238E27FC236}">
                <a16:creationId xmlns:a16="http://schemas.microsoft.com/office/drawing/2014/main" id="{7BCA055A-0F57-C66C-210F-04638F16C03C}"/>
              </a:ext>
              <a:ext uri="{C183D7F6-B498-43B3-948B-1728B52AA6E4}">
                <adec:decorative xmlns:adec="http://schemas.microsoft.com/office/drawing/2017/decorative" val="1"/>
              </a:ext>
            </a:extLst>
          </p:cNvPr>
          <p:cNvSpPr txBox="1"/>
          <p:nvPr/>
        </p:nvSpPr>
        <p:spPr>
          <a:xfrm>
            <a:off x="2198572" y="4070926"/>
            <a:ext cx="2101817" cy="954107"/>
          </a:xfrm>
          <a:prstGeom prst="rect">
            <a:avLst/>
          </a:prstGeom>
          <a:solidFill>
            <a:schemeClr val="accent6">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Behavioral Health Continuum Infrastructure Program </a:t>
            </a:r>
            <a:r>
              <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(BHCIP)</a:t>
            </a:r>
          </a:p>
        </p:txBody>
      </p:sp>
      <p:sp>
        <p:nvSpPr>
          <p:cNvPr id="27" name="TextBox 26">
            <a:extLst>
              <a:ext uri="{FF2B5EF4-FFF2-40B4-BE49-F238E27FC236}">
                <a16:creationId xmlns:a16="http://schemas.microsoft.com/office/drawing/2014/main" id="{6CB3588B-1F83-7DDF-E4DD-C0E595E52B28}"/>
              </a:ext>
              <a:ext uri="{C183D7F6-B498-43B3-948B-1728B52AA6E4}">
                <adec:decorative xmlns:adec="http://schemas.microsoft.com/office/drawing/2017/decorative" val="1"/>
              </a:ext>
            </a:extLst>
          </p:cNvPr>
          <p:cNvSpPr txBox="1"/>
          <p:nvPr/>
        </p:nvSpPr>
        <p:spPr>
          <a:xfrm>
            <a:off x="9736771" y="4108867"/>
            <a:ext cx="1898929" cy="1815882"/>
          </a:xfrm>
          <a:prstGeom prst="rect">
            <a:avLst/>
          </a:prstGeom>
          <a:solidFill>
            <a:srgbClr val="F0C8FC"/>
          </a:solidFill>
          <a:ln>
            <a:no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effectLst/>
                <a:uLnTx/>
                <a:uFillTx/>
                <a:latin typeface="Quattrocento Sans"/>
                <a:cs typeface="Segoe UI"/>
              </a:rPr>
              <a:t>Behavioral Health Community-Based Organized Networks of Equitable Care and Treatment Demonstration </a:t>
            </a:r>
            <a:r>
              <a:rPr kumimoji="0" lang="en-US" sz="1400" b="0" i="0" u="none" strike="noStrike" kern="1200" cap="none" spc="0" normalizeH="0" baseline="0" noProof="0" dirty="0">
                <a:ln>
                  <a:noFill/>
                </a:ln>
                <a:effectLst/>
                <a:uLnTx/>
                <a:uFillTx/>
                <a:latin typeface="Quattrocento Sans"/>
                <a:cs typeface="Segoe UI"/>
              </a:rPr>
              <a:t>(BH-CONNECT)</a:t>
            </a:r>
            <a:r>
              <a:rPr kumimoji="0" lang="en-US" sz="1400" b="1" i="0" u="none" strike="noStrike" kern="1200" cap="none" spc="0" normalizeH="0" baseline="0" noProof="0" dirty="0">
                <a:ln>
                  <a:noFill/>
                </a:ln>
                <a:effectLst/>
                <a:uLnTx/>
                <a:uFillTx/>
                <a:latin typeface="Quattrocento Sans"/>
                <a:cs typeface="Segoe UI"/>
              </a:rPr>
              <a:t>​</a:t>
            </a:r>
          </a:p>
          <a:p>
            <a:pPr algn="ctr">
              <a:defRPr/>
            </a:pPr>
            <a:r>
              <a:rPr lang="en-US" sz="1400" b="1" dirty="0">
                <a:latin typeface="Quattrocento Sans"/>
                <a:cs typeface="Segoe UI"/>
              </a:rPr>
              <a:t>Includes Workforce</a:t>
            </a:r>
            <a:endParaRPr lang="en-US" sz="1400" b="1" dirty="0">
              <a:latin typeface="Quattrocento Sans" panose="020B0502050000020003" pitchFamily="34" charset="0"/>
              <a:cs typeface="Segoe UI" panose="020B0502040204020203" pitchFamily="34" charset="0"/>
            </a:endParaRPr>
          </a:p>
        </p:txBody>
      </p:sp>
      <p:sp>
        <p:nvSpPr>
          <p:cNvPr id="28" name="TextBox 27">
            <a:extLst>
              <a:ext uri="{FF2B5EF4-FFF2-40B4-BE49-F238E27FC236}">
                <a16:creationId xmlns:a16="http://schemas.microsoft.com/office/drawing/2014/main" id="{6DACCD1E-D181-A85A-F237-55230E412212}"/>
              </a:ext>
            </a:extLst>
          </p:cNvPr>
          <p:cNvSpPr txBox="1"/>
          <p:nvPr/>
        </p:nvSpPr>
        <p:spPr>
          <a:xfrm>
            <a:off x="315132" y="2977201"/>
            <a:ext cx="11625541" cy="47705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500" b="1" i="0" u="none" strike="noStrike" kern="1200" cap="all" spc="0" normalizeH="0" baseline="0" noProof="0" dirty="0">
                <a:ln>
                  <a:noFill/>
                </a:ln>
                <a:solidFill>
                  <a:srgbClr val="1C3C62"/>
                </a:solidFill>
                <a:effectLst/>
                <a:uLnTx/>
                <a:uFillTx/>
                <a:latin typeface="Quattrocento Sans" panose="020B0502050000020003" pitchFamily="34" charset="0"/>
                <a:ea typeface="+mn-ea"/>
                <a:cs typeface="Segoe UI" panose="020B0502040204020203" pitchFamily="34" charset="0"/>
              </a:rPr>
              <a:t>Building  Blocks of Transformation *</a:t>
            </a:r>
          </a:p>
        </p:txBody>
      </p:sp>
      <p:sp>
        <p:nvSpPr>
          <p:cNvPr id="6" name="Left Bracket 5">
            <a:extLst>
              <a:ext uri="{FF2B5EF4-FFF2-40B4-BE49-F238E27FC236}">
                <a16:creationId xmlns:a16="http://schemas.microsoft.com/office/drawing/2014/main" id="{F3FB8D1F-D989-5F86-36BA-69DC203F763A}"/>
              </a:ext>
            </a:extLst>
          </p:cNvPr>
          <p:cNvSpPr/>
          <p:nvPr/>
        </p:nvSpPr>
        <p:spPr>
          <a:xfrm rot="5400000" flipH="1">
            <a:off x="5805482" y="-2982663"/>
            <a:ext cx="731763" cy="10554739"/>
          </a:xfrm>
          <a:prstGeom prst="leftBracket">
            <a:avLst/>
          </a:prstGeom>
          <a:ln w="28575">
            <a:solidFill>
              <a:srgbClr val="1F4E79"/>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endParaRPr>
          </a:p>
        </p:txBody>
      </p:sp>
      <p:sp>
        <p:nvSpPr>
          <p:cNvPr id="10" name="Left Bracket 9">
            <a:extLst>
              <a:ext uri="{FF2B5EF4-FFF2-40B4-BE49-F238E27FC236}">
                <a16:creationId xmlns:a16="http://schemas.microsoft.com/office/drawing/2014/main" id="{AFD60EF5-AF7A-CDFA-F5BA-7C9F903A5F76}"/>
              </a:ext>
            </a:extLst>
          </p:cNvPr>
          <p:cNvSpPr/>
          <p:nvPr/>
        </p:nvSpPr>
        <p:spPr>
          <a:xfrm rot="5400000">
            <a:off x="5801304" y="-4028310"/>
            <a:ext cx="688456" cy="10606401"/>
          </a:xfrm>
          <a:prstGeom prst="leftBracket">
            <a:avLst/>
          </a:prstGeom>
          <a:ln w="28575">
            <a:solidFill>
              <a:srgbClr val="1F4E79"/>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endParaRPr>
          </a:p>
        </p:txBody>
      </p:sp>
      <p:pic>
        <p:nvPicPr>
          <p:cNvPr id="29" name="Graphic 28" descr="Agriculture outline">
            <a:extLst>
              <a:ext uri="{FF2B5EF4-FFF2-40B4-BE49-F238E27FC236}">
                <a16:creationId xmlns:a16="http://schemas.microsoft.com/office/drawing/2014/main" id="{06DC131B-DC38-4E23-3983-AD68C9CDD3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86096" y="999853"/>
            <a:ext cx="838582" cy="838582"/>
          </a:xfrm>
          <a:prstGeom prst="rect">
            <a:avLst/>
          </a:prstGeom>
        </p:spPr>
      </p:pic>
      <p:pic>
        <p:nvPicPr>
          <p:cNvPr id="30" name="Graphic 29" descr="Cheers outline">
            <a:extLst>
              <a:ext uri="{FF2B5EF4-FFF2-40B4-BE49-F238E27FC236}">
                <a16:creationId xmlns:a16="http://schemas.microsoft.com/office/drawing/2014/main" id="{26A62B6A-AA34-4395-172E-0B28ACA88C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79137" y="1075975"/>
            <a:ext cx="770673" cy="770673"/>
          </a:xfrm>
          <a:prstGeom prst="rect">
            <a:avLst/>
          </a:prstGeom>
        </p:spPr>
      </p:pic>
      <p:pic>
        <p:nvPicPr>
          <p:cNvPr id="32" name="Graphic 31" descr="Ambulance outline">
            <a:extLst>
              <a:ext uri="{FF2B5EF4-FFF2-40B4-BE49-F238E27FC236}">
                <a16:creationId xmlns:a16="http://schemas.microsoft.com/office/drawing/2014/main" id="{A2C04A25-B66A-F786-4F50-F5AF44DBF47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60698" y="1148695"/>
            <a:ext cx="1014709" cy="1014709"/>
          </a:xfrm>
          <a:prstGeom prst="rect">
            <a:avLst/>
          </a:prstGeom>
        </p:spPr>
      </p:pic>
      <p:pic>
        <p:nvPicPr>
          <p:cNvPr id="34" name="Graphic 33" descr="Inpatient outline">
            <a:extLst>
              <a:ext uri="{FF2B5EF4-FFF2-40B4-BE49-F238E27FC236}">
                <a16:creationId xmlns:a16="http://schemas.microsoft.com/office/drawing/2014/main" id="{1366C7F0-6880-F28A-8F64-39E659B4A29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795511" y="1135829"/>
            <a:ext cx="914400" cy="914400"/>
          </a:xfrm>
          <a:prstGeom prst="rect">
            <a:avLst/>
          </a:prstGeom>
        </p:spPr>
      </p:pic>
      <p:pic>
        <p:nvPicPr>
          <p:cNvPr id="37" name="Graphic 36" descr="Hospital outline">
            <a:extLst>
              <a:ext uri="{FF2B5EF4-FFF2-40B4-BE49-F238E27FC236}">
                <a16:creationId xmlns:a16="http://schemas.microsoft.com/office/drawing/2014/main" id="{D5B1BE4B-0082-F965-0AD5-7E6359E112A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440839" y="940559"/>
            <a:ext cx="731762" cy="731762"/>
          </a:xfrm>
          <a:prstGeom prst="rect">
            <a:avLst/>
          </a:prstGeom>
        </p:spPr>
      </p:pic>
      <p:pic>
        <p:nvPicPr>
          <p:cNvPr id="39" name="Graphic 38" descr="Head with gears outline">
            <a:extLst>
              <a:ext uri="{FF2B5EF4-FFF2-40B4-BE49-F238E27FC236}">
                <a16:creationId xmlns:a16="http://schemas.microsoft.com/office/drawing/2014/main" id="{BBE231F2-D661-038A-5F57-C2A358AE892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532011" y="1168552"/>
            <a:ext cx="808583" cy="808583"/>
          </a:xfrm>
          <a:prstGeom prst="rect">
            <a:avLst/>
          </a:prstGeom>
        </p:spPr>
      </p:pic>
      <p:sp>
        <p:nvSpPr>
          <p:cNvPr id="2" name="TextBox 1">
            <a:extLst>
              <a:ext uri="{FF2B5EF4-FFF2-40B4-BE49-F238E27FC236}">
                <a16:creationId xmlns:a16="http://schemas.microsoft.com/office/drawing/2014/main" id="{E8A61D07-52F4-4B78-80A6-10AEE5B5643A}"/>
              </a:ext>
              <a:ext uri="{C183D7F6-B498-43B3-948B-1728B52AA6E4}">
                <adec:decorative xmlns:adec="http://schemas.microsoft.com/office/drawing/2017/decorative" val="1"/>
              </a:ext>
            </a:extLst>
          </p:cNvPr>
          <p:cNvSpPr txBox="1"/>
          <p:nvPr/>
        </p:nvSpPr>
        <p:spPr>
          <a:xfrm>
            <a:off x="7361514" y="4699770"/>
            <a:ext cx="2220352" cy="738664"/>
          </a:xfrm>
          <a:prstGeom prst="rect">
            <a:avLst/>
          </a:prstGeom>
          <a:solidFill>
            <a:schemeClr val="accent4">
              <a:lumMod val="40000"/>
              <a:lumOff val="60000"/>
            </a:schemeClr>
          </a:solidFill>
          <a:ln>
            <a:no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Proposition 1 (</a:t>
            </a:r>
            <a:r>
              <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Behavioral Health Services Act and Behavioral Health Bond)</a:t>
            </a:r>
          </a:p>
        </p:txBody>
      </p:sp>
      <p:sp>
        <p:nvSpPr>
          <p:cNvPr id="4" name="Slide Number Placeholder 3">
            <a:extLst>
              <a:ext uri="{FF2B5EF4-FFF2-40B4-BE49-F238E27FC236}">
                <a16:creationId xmlns:a16="http://schemas.microsoft.com/office/drawing/2014/main" id="{83F7A3CB-C156-C9DC-4076-DDFCFA224A9E}"/>
              </a:ext>
            </a:extLst>
          </p:cNvPr>
          <p:cNvSpPr>
            <a:spLocks noGrp="1"/>
          </p:cNvSpPr>
          <p:nvPr>
            <p:ph type="sldNum" sz="quarter" idx="12"/>
          </p:nvPr>
        </p:nvSpPr>
        <p:spPr>
          <a:xfrm>
            <a:off x="9195904" y="6356350"/>
            <a:ext cx="2743200" cy="365125"/>
          </a:xfrm>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smtClean="0">
                <a:ln>
                  <a:noFill/>
                </a:ln>
                <a:solidFill>
                  <a:srgbClr val="888888"/>
                </a:solidFill>
                <a:effectLst/>
                <a:uLnTx/>
                <a:uFillTx/>
                <a:latin typeface="Quattrocento Sans" panose="020B0502050000020003" pitchFamily="34" charset="0"/>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lang="en-US" sz="1200" b="0" i="0" u="none" strike="noStrike" kern="0" cap="none" spc="0" normalizeH="0" baseline="0" noProof="0" dirty="0">
              <a:ln>
                <a:noFill/>
              </a:ln>
              <a:solidFill>
                <a:srgbClr val="888888"/>
              </a:solidFill>
              <a:effectLst/>
              <a:uLnTx/>
              <a:uFillTx/>
              <a:latin typeface="Quattrocento Sans" panose="020B0502050000020003" pitchFamily="34" charset="0"/>
              <a:ea typeface="Calibri"/>
              <a:cs typeface="Calibri"/>
              <a:sym typeface="Calibri"/>
            </a:endParaRPr>
          </a:p>
        </p:txBody>
      </p:sp>
      <p:sp>
        <p:nvSpPr>
          <p:cNvPr id="5" name="TextBox 4">
            <a:extLst>
              <a:ext uri="{FF2B5EF4-FFF2-40B4-BE49-F238E27FC236}">
                <a16:creationId xmlns:a16="http://schemas.microsoft.com/office/drawing/2014/main" id="{39041B84-88B5-C184-C8E2-FE21DC4375E4}"/>
              </a:ext>
              <a:ext uri="{C183D7F6-B498-43B3-948B-1728B52AA6E4}">
                <adec:decorative xmlns:adec="http://schemas.microsoft.com/office/drawing/2017/decorative" val="1"/>
              </a:ext>
            </a:extLst>
          </p:cNvPr>
          <p:cNvSpPr txBox="1"/>
          <p:nvPr/>
        </p:nvSpPr>
        <p:spPr>
          <a:xfrm>
            <a:off x="4435746" y="4663570"/>
            <a:ext cx="2790411" cy="523220"/>
          </a:xfrm>
          <a:prstGeom prst="rect">
            <a:avLst/>
          </a:prstGeom>
          <a:solidFill>
            <a:schemeClr val="accent5">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err="1">
                <a:ln>
                  <a:noFill/>
                </a:ln>
                <a:effectLst/>
                <a:uLnTx/>
                <a:uFillTx/>
                <a:latin typeface="Quattrocento Sans" panose="020B0502050000020003" pitchFamily="34" charset="0"/>
                <a:ea typeface="+mn-ea"/>
                <a:cs typeface="Segoe UI" panose="020B0502040204020203" pitchFamily="34" charset="0"/>
              </a:rPr>
              <a:t>CalAIM</a:t>
            </a: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 Justice-Involved Reentry Initiative</a:t>
            </a:r>
          </a:p>
        </p:txBody>
      </p:sp>
      <p:sp>
        <p:nvSpPr>
          <p:cNvPr id="13" name="TextBox 12">
            <a:extLst>
              <a:ext uri="{FF2B5EF4-FFF2-40B4-BE49-F238E27FC236}">
                <a16:creationId xmlns:a16="http://schemas.microsoft.com/office/drawing/2014/main" id="{23AD132A-C105-6666-3319-E5A934763FDA}"/>
              </a:ext>
              <a:ext uri="{C183D7F6-B498-43B3-948B-1728B52AA6E4}">
                <adec:decorative xmlns:adec="http://schemas.microsoft.com/office/drawing/2017/decorative" val="1"/>
              </a:ext>
            </a:extLst>
          </p:cNvPr>
          <p:cNvSpPr txBox="1"/>
          <p:nvPr/>
        </p:nvSpPr>
        <p:spPr>
          <a:xfrm>
            <a:off x="2171300" y="5929877"/>
            <a:ext cx="2101817" cy="738664"/>
          </a:xfrm>
          <a:prstGeom prst="rect">
            <a:avLst/>
          </a:prstGeom>
          <a:solidFill>
            <a:schemeClr val="accent6">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California Advancing &amp; Innovating Medi-Cal (</a:t>
            </a:r>
            <a:r>
              <a:rPr kumimoji="0" lang="en-US" sz="1400" b="1" i="0" u="none" strike="noStrike" kern="1200" cap="none" spc="0" normalizeH="0" baseline="0" noProof="0" err="1">
                <a:ln>
                  <a:noFill/>
                </a:ln>
                <a:effectLst/>
                <a:uLnTx/>
                <a:uFillTx/>
                <a:latin typeface="Quattrocento Sans" panose="020B0502050000020003" pitchFamily="34" charset="0"/>
                <a:ea typeface="+mn-ea"/>
                <a:cs typeface="Segoe UI" panose="020B0502040204020203" pitchFamily="34" charset="0"/>
              </a:rPr>
              <a:t>CalAIM</a:t>
            </a: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a:t>
            </a:r>
          </a:p>
        </p:txBody>
      </p:sp>
      <p:sp>
        <p:nvSpPr>
          <p:cNvPr id="14" name="Title 1">
            <a:extLst>
              <a:ext uri="{FF2B5EF4-FFF2-40B4-BE49-F238E27FC236}">
                <a16:creationId xmlns:a16="http://schemas.microsoft.com/office/drawing/2014/main" id="{EF7BA39A-38BD-76D4-F739-6F9F7EED4A58}"/>
              </a:ext>
            </a:extLst>
          </p:cNvPr>
          <p:cNvSpPr txBox="1">
            <a:spLocks/>
          </p:cNvSpPr>
          <p:nvPr/>
        </p:nvSpPr>
        <p:spPr>
          <a:xfrm>
            <a:off x="281775" y="3595577"/>
            <a:ext cx="1885661" cy="447368"/>
          </a:xfrm>
          <a:prstGeom prst="rect">
            <a:avLst/>
          </a:prstGeom>
        </p:spPr>
        <p:txBody>
          <a:bodyPr vert="horz" lIns="91440" tIns="45720" rIns="91440" bIns="45720" rtlCol="0" anchor="ctr">
            <a:normAutofit/>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200" b="1" i="0" u="none" strike="noStrike" kern="1200" cap="none" spc="0" normalizeH="0" baseline="0" noProof="0">
                <a:ln>
                  <a:noFill/>
                </a:ln>
                <a:solidFill>
                  <a:srgbClr val="FF0000"/>
                </a:solidFill>
                <a:effectLst/>
                <a:uLnTx/>
                <a:uFillTx/>
                <a:latin typeface="Poppins"/>
                <a:cs typeface="Poppins"/>
              </a:rPr>
              <a:t>FY 2020-21</a:t>
            </a:r>
            <a:endParaRPr lang="en-US" sz="2200" b="0" i="0" u="none" strike="noStrike" kern="1200" cap="none" spc="0" normalizeH="0" baseline="0" noProof="0">
              <a:ln>
                <a:noFill/>
              </a:ln>
              <a:solidFill>
                <a:srgbClr val="FF0000"/>
              </a:solidFill>
              <a:effectLst/>
              <a:highlight>
                <a:srgbClr val="FFFF00"/>
              </a:highlight>
              <a:uLnTx/>
              <a:uFillTx/>
              <a:latin typeface="Poppins"/>
              <a:cs typeface="Poppins"/>
            </a:endParaRPr>
          </a:p>
        </p:txBody>
      </p:sp>
      <p:sp>
        <p:nvSpPr>
          <p:cNvPr id="15" name="Title 1">
            <a:extLst>
              <a:ext uri="{FF2B5EF4-FFF2-40B4-BE49-F238E27FC236}">
                <a16:creationId xmlns:a16="http://schemas.microsoft.com/office/drawing/2014/main" id="{B4AFC1DB-3E22-2BE5-6C57-FC37B76DDAF7}"/>
              </a:ext>
            </a:extLst>
          </p:cNvPr>
          <p:cNvSpPr txBox="1">
            <a:spLocks/>
          </p:cNvSpPr>
          <p:nvPr/>
        </p:nvSpPr>
        <p:spPr>
          <a:xfrm>
            <a:off x="2193398" y="3580806"/>
            <a:ext cx="2106991" cy="447368"/>
          </a:xfrm>
          <a:prstGeom prst="rect">
            <a:avLst/>
          </a:prstGeom>
        </p:spPr>
        <p:txBody>
          <a:bodyPr vert="horz" lIns="91440" tIns="45720" rIns="91440" bIns="45720" rtlCol="0" anchor="ctr">
            <a:normAutofit/>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200" b="1" i="0" u="none" strike="noStrike" kern="1200" cap="none" spc="0" normalizeH="0" baseline="0" noProof="0">
                <a:ln>
                  <a:noFill/>
                </a:ln>
                <a:solidFill>
                  <a:schemeClr val="accent6"/>
                </a:solidFill>
                <a:effectLst/>
                <a:uLnTx/>
                <a:uFillTx/>
                <a:latin typeface="Poppins"/>
                <a:cs typeface="Poppins"/>
              </a:rPr>
              <a:t>FY 2021-22</a:t>
            </a:r>
            <a:endParaRPr lang="en-US" sz="2200" b="0" i="0" u="none" strike="noStrike" kern="1200" cap="none" spc="0" normalizeH="0" baseline="0" noProof="0">
              <a:ln>
                <a:noFill/>
              </a:ln>
              <a:solidFill>
                <a:schemeClr val="accent6"/>
              </a:solidFill>
              <a:effectLst/>
              <a:highlight>
                <a:srgbClr val="FFFF00"/>
              </a:highlight>
              <a:uLnTx/>
              <a:uFillTx/>
              <a:latin typeface="Poppins"/>
              <a:cs typeface="Poppins"/>
            </a:endParaRPr>
          </a:p>
        </p:txBody>
      </p:sp>
      <p:sp>
        <p:nvSpPr>
          <p:cNvPr id="16" name="Title 1">
            <a:extLst>
              <a:ext uri="{FF2B5EF4-FFF2-40B4-BE49-F238E27FC236}">
                <a16:creationId xmlns:a16="http://schemas.microsoft.com/office/drawing/2014/main" id="{27E7F05F-8BBD-3DCC-A540-E8AAE09BB3D9}"/>
              </a:ext>
            </a:extLst>
          </p:cNvPr>
          <p:cNvSpPr txBox="1">
            <a:spLocks/>
          </p:cNvSpPr>
          <p:nvPr/>
        </p:nvSpPr>
        <p:spPr>
          <a:xfrm>
            <a:off x="4431312" y="3596895"/>
            <a:ext cx="2793014" cy="447368"/>
          </a:xfrm>
          <a:prstGeom prst="rect">
            <a:avLst/>
          </a:prstGeom>
        </p:spPr>
        <p:txBody>
          <a:bodyPr vert="horz" lIns="91440" tIns="45720" rIns="91440" bIns="45720" rtlCol="0" anchor="ctr">
            <a:normAutofit/>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200" b="1" i="0" u="none" strike="noStrike" kern="1200" cap="none" spc="0" normalizeH="0" baseline="0" noProof="0">
                <a:ln>
                  <a:noFill/>
                </a:ln>
                <a:solidFill>
                  <a:schemeClr val="accent1"/>
                </a:solidFill>
                <a:effectLst/>
                <a:uLnTx/>
                <a:uFillTx/>
                <a:latin typeface="Poppins"/>
                <a:cs typeface="Poppins"/>
              </a:rPr>
              <a:t>FY 2022-23</a:t>
            </a:r>
            <a:endParaRPr lang="en-US" sz="2200" b="0" i="0" u="none" strike="noStrike" kern="1200" cap="none" spc="0" normalizeH="0" baseline="0" noProof="0">
              <a:ln>
                <a:noFill/>
              </a:ln>
              <a:solidFill>
                <a:schemeClr val="accent1"/>
              </a:solidFill>
              <a:effectLst/>
              <a:highlight>
                <a:srgbClr val="FFFF00"/>
              </a:highlight>
              <a:uLnTx/>
              <a:uFillTx/>
              <a:latin typeface="Poppins"/>
              <a:cs typeface="Poppins"/>
            </a:endParaRPr>
          </a:p>
        </p:txBody>
      </p:sp>
      <p:sp>
        <p:nvSpPr>
          <p:cNvPr id="20" name="Title 1">
            <a:extLst>
              <a:ext uri="{FF2B5EF4-FFF2-40B4-BE49-F238E27FC236}">
                <a16:creationId xmlns:a16="http://schemas.microsoft.com/office/drawing/2014/main" id="{CD48FC6C-2E77-4ECC-5959-A57F3E2D950D}"/>
              </a:ext>
            </a:extLst>
          </p:cNvPr>
          <p:cNvSpPr txBox="1">
            <a:spLocks/>
          </p:cNvSpPr>
          <p:nvPr/>
        </p:nvSpPr>
        <p:spPr>
          <a:xfrm>
            <a:off x="7355250" y="3583533"/>
            <a:ext cx="2221998" cy="447368"/>
          </a:xfrm>
          <a:prstGeom prst="rect">
            <a:avLst/>
          </a:prstGeom>
        </p:spPr>
        <p:txBody>
          <a:bodyPr vert="horz" lIns="91440" tIns="45720" rIns="91440" bIns="45720" rtlCol="0" anchor="ctr">
            <a:normAutofit/>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200" b="1" i="0" u="none" strike="noStrike" kern="1200" cap="none" spc="0" normalizeH="0" baseline="0" noProof="0">
                <a:ln>
                  <a:noFill/>
                </a:ln>
                <a:solidFill>
                  <a:schemeClr val="accent4"/>
                </a:solidFill>
                <a:effectLst/>
                <a:uLnTx/>
                <a:uFillTx/>
                <a:latin typeface="Poppins"/>
                <a:cs typeface="Poppins"/>
              </a:rPr>
              <a:t>FY 2023-24</a:t>
            </a:r>
            <a:endParaRPr lang="en-US" sz="2200" b="0" i="0" u="none" strike="noStrike" kern="1200" cap="none" spc="0" normalizeH="0" baseline="0" noProof="0">
              <a:ln>
                <a:noFill/>
              </a:ln>
              <a:solidFill>
                <a:schemeClr val="accent4"/>
              </a:solidFill>
              <a:effectLst/>
              <a:highlight>
                <a:srgbClr val="FFFF00"/>
              </a:highlight>
              <a:uLnTx/>
              <a:uFillTx/>
              <a:latin typeface="Poppins"/>
              <a:cs typeface="Poppins"/>
            </a:endParaRPr>
          </a:p>
        </p:txBody>
      </p:sp>
      <p:sp>
        <p:nvSpPr>
          <p:cNvPr id="22" name="Title 1">
            <a:extLst>
              <a:ext uri="{FF2B5EF4-FFF2-40B4-BE49-F238E27FC236}">
                <a16:creationId xmlns:a16="http://schemas.microsoft.com/office/drawing/2014/main" id="{78A2A130-D373-7CD0-D85F-69A89F23E62D}"/>
              </a:ext>
            </a:extLst>
          </p:cNvPr>
          <p:cNvSpPr txBox="1">
            <a:spLocks/>
          </p:cNvSpPr>
          <p:nvPr/>
        </p:nvSpPr>
        <p:spPr>
          <a:xfrm>
            <a:off x="9736772" y="3602680"/>
            <a:ext cx="1898928" cy="447368"/>
          </a:xfrm>
          <a:prstGeom prst="rect">
            <a:avLst/>
          </a:prstGeom>
        </p:spPr>
        <p:txBody>
          <a:bodyPr vert="horz" lIns="91440" tIns="45720" rIns="91440" bIns="45720" rtlCol="0" anchor="ctr">
            <a:normAutofit/>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200" b="1" i="0" u="none" strike="noStrike" kern="1200" cap="none" spc="0" normalizeH="0" baseline="0" noProof="0">
                <a:ln>
                  <a:noFill/>
                </a:ln>
                <a:solidFill>
                  <a:srgbClr val="7030A0"/>
                </a:solidFill>
                <a:effectLst/>
                <a:uLnTx/>
                <a:uFillTx/>
                <a:latin typeface="Poppins"/>
                <a:cs typeface="Poppins"/>
              </a:rPr>
              <a:t>FY 2024-25</a:t>
            </a:r>
            <a:endParaRPr lang="en-US" sz="2200" b="0" i="0" u="none" strike="noStrike" kern="1200" cap="none" spc="0" normalizeH="0" baseline="0" noProof="0">
              <a:ln>
                <a:noFill/>
              </a:ln>
              <a:solidFill>
                <a:srgbClr val="7030A0"/>
              </a:solidFill>
              <a:effectLst/>
              <a:highlight>
                <a:srgbClr val="FFFF00"/>
              </a:highlight>
              <a:uLnTx/>
              <a:uFillTx/>
              <a:latin typeface="Poppins"/>
              <a:cs typeface="Poppins"/>
            </a:endParaRPr>
          </a:p>
        </p:txBody>
      </p:sp>
      <p:sp>
        <p:nvSpPr>
          <p:cNvPr id="24" name="TextBox 23">
            <a:extLst>
              <a:ext uri="{FF2B5EF4-FFF2-40B4-BE49-F238E27FC236}">
                <a16:creationId xmlns:a16="http://schemas.microsoft.com/office/drawing/2014/main" id="{38616A6B-1847-E406-8599-ED27B2D07C2B}"/>
              </a:ext>
              <a:ext uri="{C183D7F6-B498-43B3-948B-1728B52AA6E4}">
                <adec:decorative xmlns:adec="http://schemas.microsoft.com/office/drawing/2017/decorative" val="1"/>
              </a:ext>
            </a:extLst>
          </p:cNvPr>
          <p:cNvSpPr txBox="1"/>
          <p:nvPr/>
        </p:nvSpPr>
        <p:spPr>
          <a:xfrm>
            <a:off x="7359869" y="5546530"/>
            <a:ext cx="2220352" cy="523220"/>
          </a:xfrm>
          <a:prstGeom prst="rect">
            <a:avLst/>
          </a:prstGeom>
          <a:solidFill>
            <a:schemeClr val="accent4">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Certified Wellness Coaches</a:t>
            </a:r>
            <a:endParaRPr kumimoji="0" lang="en-US" sz="1400" b="0"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endParaRPr>
          </a:p>
        </p:txBody>
      </p:sp>
      <p:sp>
        <p:nvSpPr>
          <p:cNvPr id="31" name="TextBox 30">
            <a:extLst>
              <a:ext uri="{FF2B5EF4-FFF2-40B4-BE49-F238E27FC236}">
                <a16:creationId xmlns:a16="http://schemas.microsoft.com/office/drawing/2014/main" id="{76FFE921-F8C7-23A6-E564-2CC12A610649}"/>
              </a:ext>
              <a:ext uri="{C183D7F6-B498-43B3-948B-1728B52AA6E4}">
                <adec:decorative xmlns:adec="http://schemas.microsoft.com/office/drawing/2017/decorative" val="1"/>
              </a:ext>
            </a:extLst>
          </p:cNvPr>
          <p:cNvSpPr txBox="1"/>
          <p:nvPr/>
        </p:nvSpPr>
        <p:spPr>
          <a:xfrm>
            <a:off x="4435746" y="5250485"/>
            <a:ext cx="2804758" cy="307777"/>
          </a:xfrm>
          <a:prstGeom prst="rect">
            <a:avLst/>
          </a:prstGeom>
          <a:solidFill>
            <a:schemeClr val="accent5">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Medi-Cal Peer Support Services</a:t>
            </a:r>
          </a:p>
        </p:txBody>
      </p:sp>
      <p:sp>
        <p:nvSpPr>
          <p:cNvPr id="33" name="TextBox 32">
            <a:extLst>
              <a:ext uri="{FF2B5EF4-FFF2-40B4-BE49-F238E27FC236}">
                <a16:creationId xmlns:a16="http://schemas.microsoft.com/office/drawing/2014/main" id="{820BB48B-8933-F161-6144-D390AE90D4A0}"/>
              </a:ext>
              <a:ext uri="{C183D7F6-B498-43B3-948B-1728B52AA6E4}">
                <adec:decorative xmlns:adec="http://schemas.microsoft.com/office/drawing/2017/decorative" val="1"/>
              </a:ext>
            </a:extLst>
          </p:cNvPr>
          <p:cNvSpPr txBox="1"/>
          <p:nvPr/>
        </p:nvSpPr>
        <p:spPr>
          <a:xfrm>
            <a:off x="4431312" y="5621957"/>
            <a:ext cx="2799278" cy="523220"/>
          </a:xfrm>
          <a:prstGeom prst="rect">
            <a:avLst/>
          </a:prstGeom>
          <a:solidFill>
            <a:schemeClr val="accent5">
              <a:lumMod val="40000"/>
              <a:lumOff val="60000"/>
            </a:schemeClr>
          </a:solid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Quattrocento Sans" panose="020B0502050000020003" pitchFamily="34" charset="0"/>
                <a:ea typeface="+mn-ea"/>
                <a:cs typeface="Segoe UI" panose="020B0502040204020203" pitchFamily="34" charset="0"/>
              </a:rPr>
              <a:t>Behavioral Health Bridge Housing Program</a:t>
            </a:r>
          </a:p>
        </p:txBody>
      </p:sp>
      <p:pic>
        <p:nvPicPr>
          <p:cNvPr id="45" name="Graphic 44" descr="Neighborhood outline">
            <a:extLst>
              <a:ext uri="{FF2B5EF4-FFF2-40B4-BE49-F238E27FC236}">
                <a16:creationId xmlns:a16="http://schemas.microsoft.com/office/drawing/2014/main" id="{179AE175-82BC-8223-6175-AFC8D9269F9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0231505" y="1058539"/>
            <a:ext cx="565311" cy="565311"/>
          </a:xfrm>
          <a:prstGeom prst="rect">
            <a:avLst/>
          </a:prstGeom>
        </p:spPr>
      </p:pic>
      <p:pic>
        <p:nvPicPr>
          <p:cNvPr id="38" name="Picture 37" descr="Logo&#10;&#10;Description automatically generated">
            <a:extLst>
              <a:ext uri="{FF2B5EF4-FFF2-40B4-BE49-F238E27FC236}">
                <a16:creationId xmlns:a16="http://schemas.microsoft.com/office/drawing/2014/main" id="{6CCE7DFD-F60A-C3EE-5C1A-875362B4A728}"/>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08083" y="6274376"/>
            <a:ext cx="976150" cy="511499"/>
          </a:xfrm>
          <a:prstGeom prst="rect">
            <a:avLst/>
          </a:prstGeom>
        </p:spPr>
      </p:pic>
      <p:pic>
        <p:nvPicPr>
          <p:cNvPr id="46" name="Picture 4" descr="A picture containing text, sign&#10;&#10;Description automatically generated">
            <a:extLst>
              <a:ext uri="{FF2B5EF4-FFF2-40B4-BE49-F238E27FC236}">
                <a16:creationId xmlns:a16="http://schemas.microsoft.com/office/drawing/2014/main" id="{8EB3540D-8A6B-3E56-AE0A-33952152574C}"/>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257815" y="6132776"/>
            <a:ext cx="696064" cy="66591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19EC299-9B80-2E09-D5BB-FC6F995B5C34}"/>
              </a:ext>
            </a:extLst>
          </p:cNvPr>
          <p:cNvSpPr txBox="1"/>
          <p:nvPr/>
        </p:nvSpPr>
        <p:spPr>
          <a:xfrm>
            <a:off x="7841231" y="6177846"/>
            <a:ext cx="3092954" cy="523220"/>
          </a:xfrm>
          <a:prstGeom prst="rect">
            <a:avLst/>
          </a:prstGeom>
          <a:noFill/>
        </p:spPr>
        <p:txBody>
          <a:bodyPr wrap="square" rtlCol="0">
            <a:spAutoFit/>
          </a:bodyPr>
          <a:lstStyle/>
          <a:p>
            <a:r>
              <a:rPr lang="en-US" sz="1400" dirty="0"/>
              <a:t>* </a:t>
            </a:r>
            <a:r>
              <a:rPr lang="en-US" sz="1400" i="1" dirty="0"/>
              <a:t>Not intended to be a comprehensive list of all behavior health initiatives </a:t>
            </a:r>
          </a:p>
        </p:txBody>
      </p:sp>
    </p:spTree>
    <p:extLst>
      <p:ext uri="{BB962C8B-B14F-4D97-AF65-F5344CB8AC3E}">
        <p14:creationId xmlns:p14="http://schemas.microsoft.com/office/powerpoint/2010/main" val="234459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E2014-3A66-8219-19B4-4BC997B711EB}"/>
              </a:ext>
            </a:extLst>
          </p:cNvPr>
          <p:cNvSpPr>
            <a:spLocks noGrp="1"/>
          </p:cNvSpPr>
          <p:nvPr>
            <p:ph type="title"/>
          </p:nvPr>
        </p:nvSpPr>
        <p:spPr>
          <a:xfrm>
            <a:off x="370332" y="0"/>
            <a:ext cx="11451336" cy="1325563"/>
          </a:xfrm>
        </p:spPr>
        <p:txBody>
          <a:bodyPr>
            <a:normAutofit/>
          </a:bodyPr>
          <a:lstStyle/>
          <a:p>
            <a:r>
              <a:rPr lang="en-US" sz="3600" b="1" dirty="0">
                <a:solidFill>
                  <a:srgbClr val="203864"/>
                </a:solidFill>
                <a:latin typeface="Quattrocento Sans"/>
                <a:ea typeface="+mn-ea"/>
                <a:cs typeface="Segoe UI"/>
              </a:rPr>
              <a:t>Historic Investments through DHCS for the Continuum </a:t>
            </a:r>
            <a:endParaRPr lang="en-US" sz="3600" b="1" dirty="0">
              <a:solidFill>
                <a:srgbClr val="203864"/>
              </a:solidFill>
              <a:latin typeface="Quattrocento Sans"/>
              <a:cs typeface="Segoe UI"/>
            </a:endParaRPr>
          </a:p>
        </p:txBody>
      </p:sp>
      <p:pic>
        <p:nvPicPr>
          <p:cNvPr id="5" name="Picture 4">
            <a:extLst>
              <a:ext uri="{FF2B5EF4-FFF2-40B4-BE49-F238E27FC236}">
                <a16:creationId xmlns:a16="http://schemas.microsoft.com/office/drawing/2014/main" id="{C3FA7644-8811-3F09-A18F-32EB3E70A58C}"/>
              </a:ext>
            </a:extLst>
          </p:cNvPr>
          <p:cNvPicPr>
            <a:picLocks noChangeAspect="1"/>
          </p:cNvPicPr>
          <p:nvPr/>
        </p:nvPicPr>
        <p:blipFill>
          <a:blip r:embed="rId3"/>
          <a:stretch>
            <a:fillRect/>
          </a:stretch>
        </p:blipFill>
        <p:spPr>
          <a:xfrm>
            <a:off x="8963230" y="4379340"/>
            <a:ext cx="3165232" cy="2255576"/>
          </a:xfrm>
          <a:prstGeom prst="rect">
            <a:avLst/>
          </a:prstGeom>
        </p:spPr>
      </p:pic>
      <p:sp>
        <p:nvSpPr>
          <p:cNvPr id="7" name="TextBox 6">
            <a:extLst>
              <a:ext uri="{FF2B5EF4-FFF2-40B4-BE49-F238E27FC236}">
                <a16:creationId xmlns:a16="http://schemas.microsoft.com/office/drawing/2014/main" id="{68358EB7-D1BC-8E07-5574-774C071F22A7}"/>
              </a:ext>
            </a:extLst>
          </p:cNvPr>
          <p:cNvSpPr txBox="1"/>
          <p:nvPr/>
        </p:nvSpPr>
        <p:spPr>
          <a:xfrm>
            <a:off x="2956179" y="1164087"/>
            <a:ext cx="7450074" cy="584775"/>
          </a:xfrm>
          <a:prstGeom prst="rect">
            <a:avLst/>
          </a:prstGeom>
          <a:noFill/>
        </p:spPr>
        <p:txBody>
          <a:bodyPr wrap="square" lIns="91440" tIns="45720" rIns="91440" bIns="45720" rtlCol="0" anchor="t">
            <a:spAutoFit/>
          </a:bodyPr>
          <a:lstStyle/>
          <a:p>
            <a:r>
              <a:rPr lang="en-US" sz="3200" b="1" dirty="0">
                <a:solidFill>
                  <a:schemeClr val="accent6"/>
                </a:solidFill>
                <a:latin typeface="Quattrocento Sans"/>
              </a:rPr>
              <a:t>More than $14 billion in investments </a:t>
            </a:r>
          </a:p>
        </p:txBody>
      </p:sp>
      <p:pic>
        <p:nvPicPr>
          <p:cNvPr id="4" name="Picture 3" descr="Logo&#10;&#10;Description automatically generated">
            <a:extLst>
              <a:ext uri="{FF2B5EF4-FFF2-40B4-BE49-F238E27FC236}">
                <a16:creationId xmlns:a16="http://schemas.microsoft.com/office/drawing/2014/main" id="{3BCF8D46-71FE-5126-4779-E680031368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8952" y="6225461"/>
            <a:ext cx="976150" cy="511499"/>
          </a:xfrm>
          <a:prstGeom prst="rect">
            <a:avLst/>
          </a:prstGeom>
        </p:spPr>
      </p:pic>
      <p:pic>
        <p:nvPicPr>
          <p:cNvPr id="9" name="Picture 4" descr="A picture containing text, sign&#10;&#10;Description automatically generated">
            <a:extLst>
              <a:ext uri="{FF2B5EF4-FFF2-40B4-BE49-F238E27FC236}">
                <a16:creationId xmlns:a16="http://schemas.microsoft.com/office/drawing/2014/main" id="{D4CF743F-1BC1-DC25-A250-C41674740C2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8684" y="6148255"/>
            <a:ext cx="696064" cy="66591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6C7BE08-4362-186B-586F-2676CB457357}"/>
              </a:ext>
            </a:extLst>
          </p:cNvPr>
          <p:cNvSpPr txBox="1"/>
          <p:nvPr/>
        </p:nvSpPr>
        <p:spPr>
          <a:xfrm>
            <a:off x="128952" y="2123820"/>
            <a:ext cx="4706112" cy="4024435"/>
          </a:xfrm>
          <a:prstGeom prst="rect">
            <a:avLst/>
          </a:prstGeom>
          <a:solidFill>
            <a:schemeClr val="bg1"/>
          </a:solidFill>
        </p:spPr>
        <p:txBody>
          <a:bodyPr wrap="square" rtlCol="0">
            <a:spAutoFit/>
          </a:bodyPr>
          <a:lstStyle/>
          <a:p>
            <a:pPr>
              <a:lnSpc>
                <a:spcPct val="110000"/>
              </a:lnSpc>
              <a:spcAft>
                <a:spcPts val="400"/>
              </a:spcAft>
              <a:buFont typeface="Wingdings" panose="05000000000000000000" pitchFamily="2" charset="2"/>
              <a:buChar char="ü"/>
            </a:pPr>
            <a:r>
              <a:rPr lang="en-US" sz="1600" b="1">
                <a:solidFill>
                  <a:srgbClr val="002060"/>
                </a:solidFill>
              </a:rPr>
              <a:t>New benefits for Medi-Cal members with behavioral health needs </a:t>
            </a:r>
            <a:r>
              <a:rPr lang="en-US" sz="1600"/>
              <a:t>through </a:t>
            </a:r>
            <a:r>
              <a:rPr lang="en-US" sz="1600">
                <a:hlinkClick r:id="rId6"/>
              </a:rPr>
              <a:t>CalAIM</a:t>
            </a:r>
            <a:r>
              <a:rPr lang="en-US" sz="1600"/>
              <a:t>, </a:t>
            </a:r>
            <a:r>
              <a:rPr lang="en-US" sz="1600">
                <a:hlinkClick r:id="rId7"/>
              </a:rPr>
              <a:t>Contingency Management benefit</a:t>
            </a:r>
            <a:r>
              <a:rPr lang="en-US" sz="1600"/>
              <a:t> and </a:t>
            </a:r>
            <a:r>
              <a:rPr lang="en-US" sz="1600">
                <a:hlinkClick r:id="rId8"/>
              </a:rPr>
              <a:t>Mobile Crisis services</a:t>
            </a:r>
            <a:r>
              <a:rPr lang="en-US" sz="1600"/>
              <a:t> as well as new benefits under BH-CONNECT;</a:t>
            </a:r>
          </a:p>
          <a:p>
            <a:pPr>
              <a:lnSpc>
                <a:spcPct val="110000"/>
              </a:lnSpc>
              <a:spcAft>
                <a:spcPts val="400"/>
              </a:spcAft>
              <a:buFont typeface="Wingdings" panose="05000000000000000000" pitchFamily="2" charset="2"/>
              <a:buChar char="ü"/>
            </a:pPr>
            <a:r>
              <a:rPr lang="en-US" sz="1600" b="1">
                <a:solidFill>
                  <a:srgbClr val="002060"/>
                </a:solidFill>
              </a:rPr>
              <a:t>Medi-Cal alignment with the Behavioral Health Services Act (BHSA)</a:t>
            </a:r>
            <a:r>
              <a:rPr lang="en-US" sz="1600">
                <a:solidFill>
                  <a:srgbClr val="002060"/>
                </a:solidFill>
              </a:rPr>
              <a:t> </a:t>
            </a:r>
            <a:r>
              <a:rPr lang="en-US" sz="1600"/>
              <a:t>through </a:t>
            </a:r>
            <a:r>
              <a:rPr lang="en-US" sz="1600">
                <a:hlinkClick r:id="rId9"/>
              </a:rPr>
              <a:t>Full Service Partnership</a:t>
            </a:r>
            <a:r>
              <a:rPr lang="en-US" sz="1600"/>
              <a:t> (FSP) service models;</a:t>
            </a:r>
          </a:p>
          <a:p>
            <a:pPr>
              <a:lnSpc>
                <a:spcPct val="110000"/>
              </a:lnSpc>
              <a:spcAft>
                <a:spcPts val="400"/>
              </a:spcAft>
              <a:buFont typeface="Wingdings" panose="05000000000000000000" pitchFamily="2" charset="2"/>
              <a:buChar char="ü"/>
            </a:pPr>
            <a:r>
              <a:rPr lang="en-US" sz="1600" b="1">
                <a:solidFill>
                  <a:srgbClr val="002060"/>
                </a:solidFill>
              </a:rPr>
              <a:t>Capital resources for behavioral health </a:t>
            </a:r>
            <a:r>
              <a:rPr lang="en-US" sz="1600"/>
              <a:t>through </a:t>
            </a:r>
            <a:r>
              <a:rPr lang="en-US" sz="1600">
                <a:hlinkClick r:id="rId10"/>
              </a:rPr>
              <a:t>BHCIP</a:t>
            </a:r>
            <a:r>
              <a:rPr lang="en-US" sz="1600"/>
              <a:t> and the </a:t>
            </a:r>
            <a:r>
              <a:rPr lang="en-US" sz="1600">
                <a:hlinkClick r:id="rId11"/>
              </a:rPr>
              <a:t>Behavioral Health Bridge Housing</a:t>
            </a:r>
            <a:r>
              <a:rPr lang="en-US" sz="1600"/>
              <a:t> (BHBH) Program</a:t>
            </a:r>
          </a:p>
          <a:p>
            <a:pPr>
              <a:lnSpc>
                <a:spcPct val="110000"/>
              </a:lnSpc>
              <a:spcAft>
                <a:spcPts val="400"/>
              </a:spcAft>
              <a:buFont typeface="Wingdings" panose="05000000000000000000" pitchFamily="2" charset="2"/>
              <a:buChar char="ü"/>
            </a:pPr>
            <a:r>
              <a:rPr lang="en-US" sz="1600" b="1">
                <a:solidFill>
                  <a:srgbClr val="002060"/>
                </a:solidFill>
              </a:rPr>
              <a:t>Human resources for behavioral health </a:t>
            </a:r>
            <a:r>
              <a:rPr lang="en-US" sz="1600"/>
              <a:t>through BHCIP grants to support new and enhanced mobile crisis response teams, BHSA allocations to the to support the BH workforce and expansion</a:t>
            </a:r>
          </a:p>
        </p:txBody>
      </p:sp>
      <p:graphicFrame>
        <p:nvGraphicFramePr>
          <p:cNvPr id="6" name="Content Placeholder 5">
            <a:extLst>
              <a:ext uri="{FF2B5EF4-FFF2-40B4-BE49-F238E27FC236}">
                <a16:creationId xmlns:a16="http://schemas.microsoft.com/office/drawing/2014/main" id="{67510ABA-895B-E542-1133-8A853BC227C6}"/>
              </a:ext>
            </a:extLst>
          </p:cNvPr>
          <p:cNvGraphicFramePr>
            <a:graphicFrameLocks noGrp="1"/>
          </p:cNvGraphicFramePr>
          <p:nvPr>
            <p:ph idx="1"/>
            <p:extLst>
              <p:ext uri="{D42A27DB-BD31-4B8C-83A1-F6EECF244321}">
                <p14:modId xmlns:p14="http://schemas.microsoft.com/office/powerpoint/2010/main" val="4079203770"/>
              </p:ext>
            </p:extLst>
          </p:nvPr>
        </p:nvGraphicFramePr>
        <p:xfrm>
          <a:off x="773258" y="1748862"/>
          <a:ext cx="13167360" cy="5309990"/>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276091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CFD9E174-4880-1C14-82FF-27F3E841761C}"/>
              </a:ext>
            </a:extLst>
          </p:cNvPr>
          <p:cNvSpPr/>
          <p:nvPr/>
        </p:nvSpPr>
        <p:spPr>
          <a:xfrm>
            <a:off x="8186388" y="889565"/>
            <a:ext cx="3526391" cy="2732976"/>
          </a:xfrm>
          <a:prstGeom prst="roundRect">
            <a:avLst/>
          </a:prstGeom>
          <a:solidFill>
            <a:schemeClr val="bg1"/>
          </a:solid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spcAft>
                <a:spcPts val="0"/>
              </a:spcAft>
              <a:buClr>
                <a:srgbClr val="2F6E8C"/>
              </a:buClr>
              <a:buSzPct val="125000"/>
              <a:buFontTx/>
              <a:buNone/>
              <a:tabLst/>
              <a:defRPr/>
            </a:pPr>
            <a:r>
              <a:rPr lang="en-US" sz="3000" b="1">
                <a:solidFill>
                  <a:srgbClr val="70AD47"/>
                </a:solidFill>
                <a:latin typeface="Quattrocento Sans"/>
                <a:cs typeface="Segoe UI"/>
                <a:sym typeface="Quattrocento Sans"/>
              </a:rPr>
              <a:t>Expand to Include Substance</a:t>
            </a:r>
            <a:r>
              <a:rPr kumimoji="0" lang="en-US" sz="3000" b="1" i="0" u="none" strike="noStrike" kern="1200" cap="none" spc="0" normalizeH="0" baseline="0" noProof="0">
                <a:ln>
                  <a:noFill/>
                </a:ln>
                <a:solidFill>
                  <a:srgbClr val="70AD47"/>
                </a:solidFill>
                <a:effectLst/>
                <a:uLnTx/>
                <a:uFillTx/>
                <a:latin typeface="Quattrocento Sans"/>
                <a:cs typeface="Segoe UI"/>
                <a:sym typeface="Quattrocento Sans"/>
              </a:rPr>
              <a:t> Use Disorder</a:t>
            </a:r>
          </a:p>
        </p:txBody>
      </p:sp>
      <p:sp>
        <p:nvSpPr>
          <p:cNvPr id="17" name="Rectangle 16">
            <a:extLst>
              <a:ext uri="{FF2B5EF4-FFF2-40B4-BE49-F238E27FC236}">
                <a16:creationId xmlns:a16="http://schemas.microsoft.com/office/drawing/2014/main" id="{8F1CB229-8BCB-5836-8681-4E8644E2C582}"/>
              </a:ext>
            </a:extLst>
          </p:cNvPr>
          <p:cNvSpPr/>
          <p:nvPr/>
        </p:nvSpPr>
        <p:spPr>
          <a:xfrm>
            <a:off x="133329" y="5751521"/>
            <a:ext cx="9694416" cy="111775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Quattrocento Sans" panose="020B0502050000020003" pitchFamily="34" charset="0"/>
              <a:ea typeface="+mn-ea"/>
              <a:cs typeface="+mn-cs"/>
            </a:endParaRPr>
          </a:p>
        </p:txBody>
      </p:sp>
      <p:sp>
        <p:nvSpPr>
          <p:cNvPr id="7" name="Title 1">
            <a:extLst>
              <a:ext uri="{FF2B5EF4-FFF2-40B4-BE49-F238E27FC236}">
                <a16:creationId xmlns:a16="http://schemas.microsoft.com/office/drawing/2014/main" id="{37283732-59CA-17A2-3AA5-A43F0D08EEE5}"/>
              </a:ext>
            </a:extLst>
          </p:cNvPr>
          <p:cNvSpPr>
            <a:spLocks noGrp="1"/>
          </p:cNvSpPr>
          <p:nvPr>
            <p:ph type="title"/>
          </p:nvPr>
        </p:nvSpPr>
        <p:spPr>
          <a:xfrm>
            <a:off x="88900" y="136525"/>
            <a:ext cx="12014200" cy="1309503"/>
          </a:xfrm>
        </p:spPr>
        <p:txBody>
          <a:bodyPr anchor="ctr"/>
          <a:lstStyle/>
          <a:p>
            <a:r>
              <a:rPr lang="en-US" sz="4000">
                <a:solidFill>
                  <a:srgbClr val="24356C"/>
                </a:solidFill>
                <a:latin typeface="Quattrocento Sans" panose="020B0502050000020003" pitchFamily="34" charset="0"/>
              </a:rPr>
              <a:t>Behavioral Act Services Act: Key Opportunities </a:t>
            </a:r>
            <a:br>
              <a:rPr lang="en-US" sz="4000">
                <a:solidFill>
                  <a:srgbClr val="24356C"/>
                </a:solidFill>
                <a:latin typeface="Quattrocento Sans" panose="020B0502050000020003" pitchFamily="34" charset="0"/>
              </a:rPr>
            </a:br>
            <a:endParaRPr lang="en-US" sz="4000" strike="sngStrike">
              <a:solidFill>
                <a:srgbClr val="24356C"/>
              </a:solidFill>
              <a:latin typeface="Quattrocento Sans" panose="020B0502050000020003" pitchFamily="34" charset="0"/>
            </a:endParaRPr>
          </a:p>
        </p:txBody>
      </p:sp>
      <p:sp>
        <p:nvSpPr>
          <p:cNvPr id="8" name="Slide Number Placeholder 4">
            <a:extLst>
              <a:ext uri="{FF2B5EF4-FFF2-40B4-BE49-F238E27FC236}">
                <a16:creationId xmlns:a16="http://schemas.microsoft.com/office/drawing/2014/main" id="{439A25E5-93FE-245D-CBE3-09A939998206}"/>
              </a:ext>
            </a:extLst>
          </p:cNvPr>
          <p:cNvSpPr>
            <a:spLocks noGrp="1"/>
          </p:cNvSpPr>
          <p:nvPr>
            <p:ph type="sldNum" sz="quarter" idx="12"/>
          </p:nvPr>
        </p:nvSpPr>
        <p:spPr>
          <a:xfrm>
            <a:off x="9173817"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000" b="0" i="0" u="none" strike="noStrike" kern="1200" cap="none" spc="0" normalizeH="0" baseline="0" noProof="0" smtClean="0">
                <a:ln>
                  <a:noFill/>
                </a:ln>
                <a:solidFill>
                  <a:srgbClr val="000000">
                    <a:tint val="75000"/>
                  </a:srgbClr>
                </a:solidFill>
                <a:effectLst/>
                <a:uLnTx/>
                <a:uFillTx/>
                <a:latin typeface="Quattrocento Sans" panose="020B0502050000020003" pitchFamily="34" charset="0"/>
                <a:ea typeface="+mn-ea"/>
                <a:cs typeface="Segoe UI" panose="020B0502040204020203" pitchFamily="34" charset="0"/>
                <a:sym typeface="Quattrocento San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srgbClr val="000000">
                  <a:tint val="75000"/>
                </a:srgbClr>
              </a:solidFill>
              <a:effectLst/>
              <a:uLnTx/>
              <a:uFillTx/>
              <a:latin typeface="Quattrocento Sans" panose="020B0502050000020003" pitchFamily="34" charset="0"/>
              <a:ea typeface="+mn-ea"/>
              <a:cs typeface="Segoe UI" panose="020B0502040204020203" pitchFamily="34" charset="0"/>
              <a:sym typeface="Quattrocento Sans"/>
            </a:endParaRPr>
          </a:p>
        </p:txBody>
      </p:sp>
      <p:sp>
        <p:nvSpPr>
          <p:cNvPr id="4" name="Rectangle: Rounded Corners 3">
            <a:extLst>
              <a:ext uri="{FF2B5EF4-FFF2-40B4-BE49-F238E27FC236}">
                <a16:creationId xmlns:a16="http://schemas.microsoft.com/office/drawing/2014/main" id="{D699372A-9613-FE0A-68C7-24F9EE41BCDE}"/>
              </a:ext>
            </a:extLst>
          </p:cNvPr>
          <p:cNvSpPr/>
          <p:nvPr/>
        </p:nvSpPr>
        <p:spPr>
          <a:xfrm>
            <a:off x="479220" y="3989276"/>
            <a:ext cx="3526391" cy="2746268"/>
          </a:xfrm>
          <a:prstGeom prst="roundRect">
            <a:avLst/>
          </a:prstGeom>
          <a:no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spcAft>
                <a:spcPts val="0"/>
              </a:spcAft>
              <a:buClrTx/>
              <a:buSzTx/>
              <a:buFontTx/>
              <a:buNone/>
              <a:tabLst/>
              <a:defRPr/>
            </a:pPr>
            <a:r>
              <a:rPr lang="en-US" sz="3000" b="1">
                <a:solidFill>
                  <a:srgbClr val="70AD47"/>
                </a:solidFill>
                <a:latin typeface="Quattrocento Sans"/>
                <a:cs typeface="Segoe UI"/>
              </a:rPr>
              <a:t>Sustain</a:t>
            </a:r>
            <a:r>
              <a:rPr kumimoji="0" lang="en-US" sz="3000" b="1" i="0" u="none" strike="noStrike" kern="1200" cap="none" spc="0" normalizeH="0" baseline="0" noProof="0">
                <a:ln>
                  <a:noFill/>
                </a:ln>
                <a:solidFill>
                  <a:srgbClr val="70AD47"/>
                </a:solidFill>
                <a:effectLst/>
                <a:uLnTx/>
                <a:uFillTx/>
                <a:latin typeface="Quattrocento Sans"/>
                <a:cs typeface="Segoe UI"/>
              </a:rPr>
              <a:t> Workforce Investments</a:t>
            </a:r>
          </a:p>
          <a:p>
            <a:pPr marL="0" marR="0" lvl="0" indent="0" algn="l" defTabSz="914400" rtl="0" eaLnBrk="1" fontAlgn="auto" latinLnBrk="0" hangingPunct="1">
              <a:spcAft>
                <a:spcPts val="0"/>
              </a:spcAft>
              <a:buClrTx/>
              <a:buSzTx/>
              <a:buFontTx/>
              <a:buNone/>
              <a:tabLst/>
              <a:defRPr/>
            </a:pPr>
            <a:endParaRPr kumimoji="0" lang="en-US" sz="3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p:txBody>
      </p:sp>
      <p:sp>
        <p:nvSpPr>
          <p:cNvPr id="11" name="Rectangle: Rounded Corners 10">
            <a:extLst>
              <a:ext uri="{FF2B5EF4-FFF2-40B4-BE49-F238E27FC236}">
                <a16:creationId xmlns:a16="http://schemas.microsoft.com/office/drawing/2014/main" id="{E257EFFB-A806-6D11-4D7D-09A3E18FA9A1}"/>
              </a:ext>
            </a:extLst>
          </p:cNvPr>
          <p:cNvSpPr/>
          <p:nvPr/>
        </p:nvSpPr>
        <p:spPr>
          <a:xfrm>
            <a:off x="4332804" y="942585"/>
            <a:ext cx="3526391" cy="2746268"/>
          </a:xfrm>
          <a:prstGeom prst="roundRect">
            <a:avLst/>
          </a:prstGeom>
          <a:no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spcAft>
                <a:spcPts val="0"/>
              </a:spcAft>
              <a:buClr>
                <a:srgbClr val="2F6E8C"/>
              </a:buClr>
              <a:buSzPct val="125000"/>
              <a:buFontTx/>
              <a:buNone/>
              <a:tabLst/>
              <a:defRPr/>
            </a:pPr>
            <a:r>
              <a:rPr kumimoji="0" lang="en-US" sz="3000" b="1" i="0" u="none" strike="noStrike" kern="1200" cap="none" spc="0" normalizeH="0" baseline="0" noProof="0">
                <a:ln>
                  <a:noFill/>
                </a:ln>
                <a:solidFill>
                  <a:srgbClr val="70AD47"/>
                </a:solidFill>
                <a:effectLst/>
                <a:uLnTx/>
                <a:uFillTx/>
                <a:latin typeface="Quattrocento Sans" panose="020B0502050000020003" pitchFamily="34" charset="0"/>
                <a:ea typeface="+mn-ea"/>
                <a:cs typeface="Segoe UI" panose="020B0502040204020203" pitchFamily="34" charset="0"/>
                <a:sym typeface="Quattrocento Sans"/>
              </a:rPr>
              <a:t>Housing is Health</a:t>
            </a:r>
            <a:endParaRPr kumimoji="0" lang="en-US" sz="3000" b="1" i="0" u="none" strike="noStrike" kern="1200" cap="none" spc="0" normalizeH="0" baseline="0" noProof="0">
              <a:ln>
                <a:noFill/>
              </a:ln>
              <a:solidFill>
                <a:srgbClr val="70AD47"/>
              </a:solidFill>
              <a:effectLst/>
              <a:uLnTx/>
              <a:uFillTx/>
              <a:latin typeface="Quattrocento Sans" panose="020B0502050000020003" pitchFamily="34" charset="0"/>
              <a:ea typeface="+mn-ea"/>
              <a:cs typeface="Segoe UI" panose="020B0502040204020203" pitchFamily="34" charset="0"/>
            </a:endParaRPr>
          </a:p>
          <a:p>
            <a:pPr marL="0" marR="0" lvl="0" indent="0" algn="l" defTabSz="914400" rtl="0" eaLnBrk="1" fontAlgn="auto" latinLnBrk="0" hangingPunct="1">
              <a:spcAft>
                <a:spcPts val="0"/>
              </a:spcAft>
              <a:buClr>
                <a:srgbClr val="2F6E8C"/>
              </a:buClr>
              <a:buSzPct val="125000"/>
              <a:buFontTx/>
              <a:buNone/>
              <a:tabLst/>
              <a:defRPr/>
            </a:pPr>
            <a:endParaRPr kumimoji="0" lang="en-US" sz="3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sym typeface="Quattrocento Sans"/>
            </a:endParaRPr>
          </a:p>
          <a:p>
            <a:pPr marL="0" marR="0" lvl="0" indent="0" algn="l" defTabSz="914400" rtl="0" eaLnBrk="1" fontAlgn="auto" latinLnBrk="0" hangingPunct="1">
              <a:spcAft>
                <a:spcPts val="0"/>
              </a:spcAft>
              <a:buClr>
                <a:srgbClr val="2F6E8C"/>
              </a:buClr>
              <a:buSzPct val="125000"/>
              <a:buFontTx/>
              <a:buNone/>
              <a:tabLst/>
              <a:defRPr/>
            </a:pPr>
            <a:endParaRPr kumimoji="0" lang="en-US" sz="3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sym typeface="Quattrocento Sans"/>
            </a:endParaRPr>
          </a:p>
        </p:txBody>
      </p:sp>
      <p:sp>
        <p:nvSpPr>
          <p:cNvPr id="13" name="Rectangle: Rounded Corners 12">
            <a:extLst>
              <a:ext uri="{FF2B5EF4-FFF2-40B4-BE49-F238E27FC236}">
                <a16:creationId xmlns:a16="http://schemas.microsoft.com/office/drawing/2014/main" id="{F8ADD945-C567-CA41-0EF3-09A9BD97843D}"/>
              </a:ext>
            </a:extLst>
          </p:cNvPr>
          <p:cNvSpPr/>
          <p:nvPr/>
        </p:nvSpPr>
        <p:spPr>
          <a:xfrm>
            <a:off x="4329067" y="3989276"/>
            <a:ext cx="3521680" cy="2769770"/>
          </a:xfrm>
          <a:prstGeom prst="roundRect">
            <a:avLst/>
          </a:prstGeom>
          <a:no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spcAft>
                <a:spcPts val="0"/>
              </a:spcAft>
              <a:buClr>
                <a:srgbClr val="2F6E8C"/>
              </a:buClr>
              <a:buSzPct val="125000"/>
              <a:buFontTx/>
              <a:buNone/>
              <a:tabLst/>
              <a:defRPr/>
            </a:pPr>
            <a:r>
              <a:rPr kumimoji="0" lang="en-US" sz="3000" b="1" i="0" u="none" strike="noStrike" kern="1200" cap="none" spc="0" normalizeH="0" baseline="0" noProof="0">
                <a:ln>
                  <a:noFill/>
                </a:ln>
                <a:solidFill>
                  <a:srgbClr val="70AD47"/>
                </a:solidFill>
                <a:effectLst/>
                <a:uLnTx/>
                <a:uFillTx/>
                <a:latin typeface="Quattrocento Sans"/>
                <a:ea typeface="+mn-ea"/>
                <a:cs typeface="Segoe UI"/>
                <a:sym typeface="Quattrocento Sans"/>
              </a:rPr>
              <a:t>Support Children &amp; Youth</a:t>
            </a:r>
            <a:endParaRPr kumimoji="0" lang="en-US" sz="3000" b="1" i="0" u="none" strike="noStrike" kern="1200" cap="none" spc="0" normalizeH="0" baseline="0" noProof="0">
              <a:ln>
                <a:noFill/>
              </a:ln>
              <a:solidFill>
                <a:srgbClr val="70AD47"/>
              </a:solidFill>
              <a:effectLst/>
              <a:uLnTx/>
              <a:uFillTx/>
              <a:latin typeface="Quattrocento Sans"/>
              <a:ea typeface="+mn-ea"/>
              <a:cs typeface="Segoe UI"/>
            </a:endParaRPr>
          </a:p>
          <a:p>
            <a:pPr marL="0" marR="0" lvl="0" indent="0" algn="l" defTabSz="914400" rtl="0" eaLnBrk="1" fontAlgn="auto" latinLnBrk="0" hangingPunct="1">
              <a:spcAft>
                <a:spcPts val="0"/>
              </a:spcAft>
              <a:buClr>
                <a:srgbClr val="2F6E8C"/>
              </a:buClr>
              <a:buSzPct val="125000"/>
              <a:buFontTx/>
              <a:buNone/>
              <a:tabLst/>
              <a:defRPr/>
            </a:pPr>
            <a:r>
              <a:rPr kumimoji="0" lang="en-US" sz="3000" b="0" i="0" u="none" strike="noStrike" kern="1200" cap="none" spc="0" normalizeH="0" baseline="0" noProof="0">
                <a:ln>
                  <a:noFill/>
                </a:ln>
                <a:solidFill>
                  <a:srgbClr val="000000"/>
                </a:solidFill>
                <a:effectLst/>
                <a:uLnTx/>
                <a:uFillTx/>
                <a:latin typeface="Quattrocento Sans"/>
                <a:ea typeface="+mn-ea"/>
                <a:cs typeface="Segoe UI"/>
                <a:sym typeface="Quattrocento Sans"/>
              </a:rPr>
              <a:t> </a:t>
            </a:r>
            <a:endParaRPr kumimoji="0" lang="en-US" sz="3000" b="0" i="0" u="none" strike="noStrike" kern="1200" cap="none" spc="0" normalizeH="0" baseline="0" noProof="0">
              <a:ln>
                <a:noFill/>
              </a:ln>
              <a:solidFill>
                <a:srgbClr val="FFFFFF"/>
              </a:solidFill>
              <a:effectLst/>
              <a:uLnTx/>
              <a:uFillTx/>
              <a:latin typeface="Quattrocento Sans"/>
              <a:ea typeface="+mn-ea"/>
              <a:cs typeface="Segoe UI"/>
            </a:endParaRPr>
          </a:p>
          <a:p>
            <a:pPr marL="0" marR="0" lvl="0" indent="0" algn="l" defTabSz="914400" rtl="0" eaLnBrk="1" fontAlgn="auto" latinLnBrk="0" hangingPunct="1">
              <a:spcAft>
                <a:spcPts val="0"/>
              </a:spcAft>
              <a:buClr>
                <a:srgbClr val="2F6E8C"/>
              </a:buClr>
              <a:buSzPct val="125000"/>
              <a:buFontTx/>
              <a:buNone/>
              <a:tabLst/>
              <a:defRPr/>
            </a:pPr>
            <a:endParaRPr kumimoji="0" lang="en-US" sz="3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sym typeface="Quattrocento Sans"/>
            </a:endParaRPr>
          </a:p>
        </p:txBody>
      </p:sp>
      <p:sp>
        <p:nvSpPr>
          <p:cNvPr id="15" name="Rectangle: Rounded Corners 14">
            <a:extLst>
              <a:ext uri="{FF2B5EF4-FFF2-40B4-BE49-F238E27FC236}">
                <a16:creationId xmlns:a16="http://schemas.microsoft.com/office/drawing/2014/main" id="{498B0E58-B0EB-7561-6CC7-D3B0346B5392}"/>
              </a:ext>
            </a:extLst>
          </p:cNvPr>
          <p:cNvSpPr/>
          <p:nvPr/>
        </p:nvSpPr>
        <p:spPr>
          <a:xfrm>
            <a:off x="8174203" y="3989105"/>
            <a:ext cx="3521680" cy="2720388"/>
          </a:xfrm>
          <a:prstGeom prst="roundRect">
            <a:avLst/>
          </a:prstGeom>
          <a:no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spcAft>
                <a:spcPts val="0"/>
              </a:spcAft>
              <a:buClr>
                <a:srgbClr val="2F6E8C"/>
              </a:buClr>
              <a:buSzPct val="125000"/>
              <a:buFontTx/>
              <a:buNone/>
              <a:tabLst/>
              <a:defRPr/>
            </a:pPr>
            <a:r>
              <a:rPr kumimoji="0" lang="en-US" sz="3000" b="1" i="0" u="none" strike="noStrike" kern="1200" cap="none" spc="0" normalizeH="0" baseline="0" noProof="0">
                <a:ln>
                  <a:noFill/>
                </a:ln>
                <a:solidFill>
                  <a:srgbClr val="70AD47"/>
                </a:solidFill>
                <a:effectLst/>
                <a:uLnTx/>
                <a:uFillTx/>
                <a:latin typeface="Quattrocento Sans" panose="020B0502050000020003" pitchFamily="34" charset="0"/>
                <a:ea typeface="+mn-ea"/>
                <a:cs typeface="Segoe UI" panose="020B0502040204020203" pitchFamily="34" charset="0"/>
                <a:sym typeface="Quattrocento Sans"/>
              </a:rPr>
              <a:t>Measure Impact</a:t>
            </a:r>
          </a:p>
          <a:p>
            <a:pPr marL="0" marR="0" lvl="0" indent="0" algn="l" defTabSz="914400" rtl="0" eaLnBrk="1" fontAlgn="auto" latinLnBrk="0" hangingPunct="1">
              <a:spcAft>
                <a:spcPts val="0"/>
              </a:spcAft>
              <a:buClr>
                <a:srgbClr val="2F6E8C"/>
              </a:buClr>
              <a:buSzPct val="125000"/>
              <a:buFontTx/>
              <a:buNone/>
              <a:tabLst/>
              <a:defRPr/>
            </a:pPr>
            <a:endParaRPr kumimoji="0" lang="en-US" sz="3000" b="1"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sym typeface="Quattrocento Sans"/>
            </a:endParaRPr>
          </a:p>
        </p:txBody>
      </p:sp>
      <p:sp>
        <p:nvSpPr>
          <p:cNvPr id="2" name="Rectangle: Rounded Corners 1">
            <a:extLst>
              <a:ext uri="{FF2B5EF4-FFF2-40B4-BE49-F238E27FC236}">
                <a16:creationId xmlns:a16="http://schemas.microsoft.com/office/drawing/2014/main" id="{AE38BD1D-4977-F63E-7C5F-784E590B6837}"/>
              </a:ext>
            </a:extLst>
          </p:cNvPr>
          <p:cNvSpPr/>
          <p:nvPr/>
        </p:nvSpPr>
        <p:spPr>
          <a:xfrm>
            <a:off x="479220" y="959847"/>
            <a:ext cx="3526391" cy="2759559"/>
          </a:xfrm>
          <a:prstGeom prst="roundRect">
            <a:avLst/>
          </a:prstGeom>
          <a:solidFill>
            <a:schemeClr val="bg1"/>
          </a:solidFill>
          <a:ln w="38100">
            <a:solidFill>
              <a:srgbClr val="24356C"/>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spcAft>
                <a:spcPts val="0"/>
              </a:spcAft>
              <a:buClrTx/>
              <a:buSzTx/>
              <a:buFontTx/>
              <a:buNone/>
              <a:tabLst/>
              <a:defRPr/>
            </a:pPr>
            <a:r>
              <a:rPr kumimoji="0" lang="en-US" sz="3000" b="1" i="0" u="none" strike="noStrike" kern="1200" cap="none" spc="0" normalizeH="0" baseline="0" noProof="0">
                <a:ln>
                  <a:noFill/>
                </a:ln>
                <a:solidFill>
                  <a:srgbClr val="70AD47"/>
                </a:solidFill>
                <a:effectLst/>
                <a:uLnTx/>
                <a:uFillTx/>
                <a:latin typeface="Quattrocento Sans"/>
                <a:cs typeface="Segoe UI"/>
              </a:rPr>
              <a:t>Target the Most In Need &amp; Reduce Disparities</a:t>
            </a:r>
          </a:p>
        </p:txBody>
      </p:sp>
      <p:pic>
        <p:nvPicPr>
          <p:cNvPr id="5" name="Graphic 4" descr="Children with solid fill">
            <a:extLst>
              <a:ext uri="{FF2B5EF4-FFF2-40B4-BE49-F238E27FC236}">
                <a16:creationId xmlns:a16="http://schemas.microsoft.com/office/drawing/2014/main" id="{D185E03E-488C-1879-1744-585F8E41A2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84764" y="4880225"/>
            <a:ext cx="1989055" cy="1989055"/>
          </a:xfrm>
          <a:prstGeom prst="rect">
            <a:avLst/>
          </a:prstGeom>
        </p:spPr>
      </p:pic>
      <p:pic>
        <p:nvPicPr>
          <p:cNvPr id="6" name="Graphic 5" descr="Doctor male with solid fill">
            <a:extLst>
              <a:ext uri="{FF2B5EF4-FFF2-40B4-BE49-F238E27FC236}">
                <a16:creationId xmlns:a16="http://schemas.microsoft.com/office/drawing/2014/main" id="{6ED53F6A-634B-BAD6-3DC3-A77A21857B6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78174" y="2346182"/>
            <a:ext cx="1253731" cy="1253731"/>
          </a:xfrm>
          <a:prstGeom prst="rect">
            <a:avLst/>
          </a:prstGeom>
        </p:spPr>
      </p:pic>
      <p:pic>
        <p:nvPicPr>
          <p:cNvPr id="10" name="Graphic 9" descr="Home1 with solid fill">
            <a:extLst>
              <a:ext uri="{FF2B5EF4-FFF2-40B4-BE49-F238E27FC236}">
                <a16:creationId xmlns:a16="http://schemas.microsoft.com/office/drawing/2014/main" id="{703A2C03-7EAF-6A48-4320-A1FC882ADDA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5198" y="1446028"/>
            <a:ext cx="2121603" cy="2121603"/>
          </a:xfrm>
          <a:prstGeom prst="rect">
            <a:avLst/>
          </a:prstGeom>
        </p:spPr>
      </p:pic>
      <p:pic>
        <p:nvPicPr>
          <p:cNvPr id="12" name="Graphic 11" descr="Man with baby with solid fill">
            <a:extLst>
              <a:ext uri="{FF2B5EF4-FFF2-40B4-BE49-F238E27FC236}">
                <a16:creationId xmlns:a16="http://schemas.microsoft.com/office/drawing/2014/main" id="{0D794E42-72AD-9370-251F-A3205B8A08C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97083" y="5127567"/>
            <a:ext cx="1575696" cy="1575696"/>
          </a:xfrm>
          <a:prstGeom prst="rect">
            <a:avLst/>
          </a:prstGeom>
        </p:spPr>
      </p:pic>
      <p:pic>
        <p:nvPicPr>
          <p:cNvPr id="14" name="Graphic 13" descr="Clipboard with solid fill">
            <a:extLst>
              <a:ext uri="{FF2B5EF4-FFF2-40B4-BE49-F238E27FC236}">
                <a16:creationId xmlns:a16="http://schemas.microsoft.com/office/drawing/2014/main" id="{0BAFE334-35A5-5F55-F7C5-41BE8E27877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029114" y="4746884"/>
            <a:ext cx="1751850" cy="1751850"/>
          </a:xfrm>
          <a:prstGeom prst="rect">
            <a:avLst/>
          </a:prstGeom>
        </p:spPr>
      </p:pic>
      <p:pic>
        <p:nvPicPr>
          <p:cNvPr id="18" name="Graphic 17" descr="Connections with solid fill">
            <a:extLst>
              <a:ext uri="{FF2B5EF4-FFF2-40B4-BE49-F238E27FC236}">
                <a16:creationId xmlns:a16="http://schemas.microsoft.com/office/drawing/2014/main" id="{2E191B53-418C-AFDE-3906-FB6BFA7CD4B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583549" y="2419296"/>
            <a:ext cx="1317731" cy="1317731"/>
          </a:xfrm>
          <a:prstGeom prst="rect">
            <a:avLst/>
          </a:prstGeom>
        </p:spPr>
      </p:pic>
    </p:spTree>
    <p:extLst>
      <p:ext uri="{BB962C8B-B14F-4D97-AF65-F5344CB8AC3E}">
        <p14:creationId xmlns:p14="http://schemas.microsoft.com/office/powerpoint/2010/main" val="362760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1"/>
        <p:cNvGrpSpPr/>
        <p:nvPr/>
      </p:nvGrpSpPr>
      <p:grpSpPr>
        <a:xfrm>
          <a:off x="0" y="0"/>
          <a:ext cx="0" cy="0"/>
          <a:chOff x="0" y="0"/>
          <a:chExt cx="0" cy="0"/>
        </a:xfrm>
      </p:grpSpPr>
      <p:sp>
        <p:nvSpPr>
          <p:cNvPr id="17" name="Oval 16">
            <a:extLst>
              <a:ext uri="{FF2B5EF4-FFF2-40B4-BE49-F238E27FC236}">
                <a16:creationId xmlns:a16="http://schemas.microsoft.com/office/drawing/2014/main" id="{A00CDA2A-0F2F-6BAE-7DF6-75B24D67BD70}"/>
              </a:ext>
            </a:extLst>
          </p:cNvPr>
          <p:cNvSpPr/>
          <p:nvPr/>
        </p:nvSpPr>
        <p:spPr>
          <a:xfrm>
            <a:off x="300964" y="4748401"/>
            <a:ext cx="1510145" cy="1459726"/>
          </a:xfrm>
          <a:prstGeom prst="ellipse">
            <a:avLst/>
          </a:prstGeom>
          <a:solidFill>
            <a:srgbClr val="1C3C62"/>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B87FB09-079C-DC26-1C49-5E0173510349}"/>
              </a:ext>
            </a:extLst>
          </p:cNvPr>
          <p:cNvSpPr/>
          <p:nvPr/>
        </p:nvSpPr>
        <p:spPr>
          <a:xfrm>
            <a:off x="246251" y="3086997"/>
            <a:ext cx="1510145" cy="1459726"/>
          </a:xfrm>
          <a:prstGeom prst="ellipse">
            <a:avLst/>
          </a:prstGeom>
          <a:solidFill>
            <a:srgbClr val="1C3C62"/>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D1B2C21-3087-337F-04CD-29AC828FE953}"/>
              </a:ext>
            </a:extLst>
          </p:cNvPr>
          <p:cNvSpPr/>
          <p:nvPr/>
        </p:nvSpPr>
        <p:spPr>
          <a:xfrm>
            <a:off x="246251" y="1354314"/>
            <a:ext cx="1510145" cy="1459726"/>
          </a:xfrm>
          <a:prstGeom prst="ellipse">
            <a:avLst/>
          </a:prstGeom>
          <a:solidFill>
            <a:srgbClr val="1C3C62"/>
          </a:solid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2" name="Google Shape;762;p18"/>
          <p:cNvSpPr txBox="1"/>
          <p:nvPr/>
        </p:nvSpPr>
        <p:spPr>
          <a:xfrm>
            <a:off x="842286" y="27514"/>
            <a:ext cx="9740633" cy="993725"/>
          </a:xfrm>
          <a:prstGeom prst="rect">
            <a:avLst/>
          </a:prstGeom>
          <a:noFill/>
          <a:ln>
            <a:noFill/>
          </a:ln>
        </p:spPr>
        <p:txBody>
          <a:bodyPr spcFirstLastPara="1" wrap="square" lIns="91425" tIns="45700" rIns="91425" bIns="45700" anchor="ctr" anchorCtr="0">
            <a:normAutofit/>
          </a:bodyPr>
          <a:lstStyle/>
          <a:p>
            <a:pPr algn="ctr">
              <a:lnSpc>
                <a:spcPct val="90000"/>
              </a:lnSpc>
              <a:buClr>
                <a:srgbClr val="002060"/>
              </a:buClr>
              <a:buSzPts val="4000"/>
              <a:defRPr/>
            </a:pPr>
            <a:r>
              <a:rPr lang="en-US" sz="4000" b="1" kern="0" dirty="0">
                <a:solidFill>
                  <a:srgbClr val="002060"/>
                </a:solidFill>
                <a:latin typeface="Quattrocento Sans"/>
                <a:ea typeface="Quattrocento Sans"/>
                <a:cs typeface="Quattrocento Sans"/>
                <a:sym typeface="Quattrocento Sans"/>
              </a:rPr>
              <a:t>Addressing Infrastructure</a:t>
            </a:r>
            <a:r>
              <a:rPr kumimoji="0" lang="en-US" sz="4000" b="1" i="0" u="none" strike="noStrike" kern="0" cap="none" spc="0" normalizeH="0" baseline="0" noProof="0" dirty="0">
                <a:ln>
                  <a:noFill/>
                </a:ln>
                <a:solidFill>
                  <a:srgbClr val="002060"/>
                </a:solidFill>
                <a:effectLst/>
                <a:uLnTx/>
                <a:uFillTx/>
                <a:latin typeface="Quattrocento Sans"/>
                <a:ea typeface="Quattrocento Sans"/>
                <a:cs typeface="Quattrocento Sans"/>
                <a:sym typeface="Quattrocento Sans"/>
              </a:rPr>
              <a:t> </a:t>
            </a:r>
            <a:r>
              <a:rPr lang="en-US" sz="4000" b="1" kern="0" dirty="0">
                <a:solidFill>
                  <a:srgbClr val="002060"/>
                </a:solidFill>
                <a:latin typeface="Quattrocento Sans"/>
                <a:ea typeface="Quattrocento Sans"/>
                <a:cs typeface="Quattrocento Sans"/>
                <a:sym typeface="Quattrocento Sans"/>
              </a:rPr>
              <a:t>Challenges</a:t>
            </a:r>
            <a:endParaRPr lang="en-US" sz="4000" b="1" i="0" u="none" strike="noStrike" kern="0" cap="none" spc="0" normalizeH="0" baseline="0" noProof="0" dirty="0">
              <a:ln>
                <a:noFill/>
              </a:ln>
              <a:solidFill>
                <a:srgbClr val="002060"/>
              </a:solidFill>
              <a:effectLst/>
              <a:uLnTx/>
              <a:uFillTx/>
              <a:latin typeface="Quattrocento Sans"/>
              <a:cs typeface="Arial"/>
            </a:endParaRPr>
          </a:p>
        </p:txBody>
      </p:sp>
      <p:pic>
        <p:nvPicPr>
          <p:cNvPr id="763" name="Google Shape;763;p18"/>
          <p:cNvPicPr preferRelativeResize="0"/>
          <p:nvPr/>
        </p:nvPicPr>
        <p:blipFill rotWithShape="1">
          <a:blip r:embed="rId3">
            <a:alphaModFix/>
          </a:blip>
          <a:srcRect/>
          <a:stretch/>
        </p:blipFill>
        <p:spPr>
          <a:xfrm>
            <a:off x="0" y="867325"/>
            <a:ext cx="12192000" cy="118315"/>
          </a:xfrm>
          <a:prstGeom prst="rect">
            <a:avLst/>
          </a:prstGeom>
          <a:noFill/>
          <a:ln>
            <a:noFill/>
          </a:ln>
        </p:spPr>
      </p:pic>
      <p:sp>
        <p:nvSpPr>
          <p:cNvPr id="764" name="Google Shape;764;p18"/>
          <p:cNvSpPr txBox="1"/>
          <p:nvPr/>
        </p:nvSpPr>
        <p:spPr>
          <a:xfrm>
            <a:off x="1986287" y="1158783"/>
            <a:ext cx="9959462" cy="1804705"/>
          </a:xfrm>
          <a:prstGeom prst="roundRect">
            <a:avLst/>
          </a:prstGeom>
          <a:noFill/>
          <a:ln w="28575">
            <a:solidFill>
              <a:schemeClr val="accent2"/>
            </a:solidFill>
          </a:ln>
        </p:spPr>
        <p:txBody>
          <a:bodyPr spcFirstLastPara="1" wrap="square" lIns="91425" tIns="45700" rIns="91425" bIns="45700" anchor="t" anchorCtr="0">
            <a:spAutoFit/>
          </a:bodyPr>
          <a:lstStyle/>
          <a:p>
            <a:pPr marR="0" lvl="0" algn="l" defTabSz="914400" rtl="0" eaLnBrk="1" fontAlgn="auto" latinLnBrk="0" hangingPunct="1">
              <a:lnSpc>
                <a:spcPct val="100000"/>
              </a:lnSpc>
              <a:spcBef>
                <a:spcPts val="0"/>
              </a:spcBef>
              <a:spcAft>
                <a:spcPts val="0"/>
              </a:spcAft>
              <a:buClr>
                <a:schemeClr val="accent2"/>
              </a:buClr>
              <a:buSzTx/>
              <a:tabLst/>
              <a:defRPr/>
            </a:pPr>
            <a:r>
              <a:rPr kumimoji="0" lang="en-US" sz="2000" b="1"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Behavioral Health Continuum Infrastructure Program: 130 </a:t>
            </a:r>
            <a:r>
              <a:rPr kumimoji="0" lang="en-US" sz="2000"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behavioral health treatment projects in </a:t>
            </a:r>
            <a:r>
              <a:rPr kumimoji="0" lang="en-US" sz="2000" b="1" i="0" u="none" strike="noStrike" kern="0" cap="none" spc="0" normalizeH="0" baseline="0" noProof="0">
                <a:ln>
                  <a:noFill/>
                </a:ln>
                <a:solidFill>
                  <a:schemeClr val="accent2"/>
                </a:solidFill>
                <a:effectLst/>
                <a:uLnTx/>
                <a:uFillTx/>
                <a:latin typeface="Quattrocento Sans"/>
                <a:ea typeface="Quattrocento Sans"/>
                <a:cs typeface="Quattrocento Sans"/>
                <a:sym typeface="Quattrocento Sans"/>
              </a:rPr>
              <a:t>38</a:t>
            </a:r>
            <a:r>
              <a:rPr kumimoji="0" lang="en-US" sz="2000" b="1"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 </a:t>
            </a:r>
            <a:r>
              <a:rPr kumimoji="0" lang="en-US" sz="2000"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counties</a:t>
            </a:r>
            <a:r>
              <a:rPr kumimoji="0" lang="en-US" sz="2000" b="1"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 </a:t>
            </a:r>
            <a:r>
              <a:rPr kumimoji="0" lang="en-US" sz="2000" b="0" i="0" u="none" strike="noStrike" kern="0" cap="none" spc="0" normalizeH="0" baseline="0" noProof="0">
                <a:ln>
                  <a:noFill/>
                </a:ln>
                <a:solidFill>
                  <a:srgbClr val="000000"/>
                </a:solidFill>
                <a:effectLst/>
                <a:uLnTx/>
                <a:uFillTx/>
                <a:latin typeface="Quattrocento Sans"/>
                <a:ea typeface="Quattrocento Sans"/>
                <a:cs typeface="Quattrocento Sans"/>
                <a:sym typeface="Quattrocento Sans"/>
              </a:rPr>
              <a:t>have received state funds for behavioral health facility construction </a:t>
            </a:r>
          </a:p>
          <a:p>
            <a:pPr marL="342900" indent="-342900">
              <a:buClr>
                <a:schemeClr val="accent2"/>
              </a:buClr>
              <a:buFont typeface="Arial" panose="020B0604020202020204" pitchFamily="34" charset="0"/>
              <a:buChar char="•"/>
              <a:defRPr/>
            </a:pPr>
            <a:r>
              <a:rPr kumimoji="0" lang="en-US" sz="2000" b="1" i="0" u="none" strike="noStrike" kern="0" cap="none" spc="0" normalizeH="0" baseline="0" noProof="0">
                <a:ln>
                  <a:noFill/>
                </a:ln>
                <a:solidFill>
                  <a:srgbClr val="E37124"/>
                </a:solidFill>
                <a:effectLst/>
                <a:uLnTx/>
                <a:uFillTx/>
                <a:latin typeface="Quattrocento Sans"/>
                <a:ea typeface="Quattrocento Sans"/>
                <a:cs typeface="Quattrocento Sans"/>
                <a:sym typeface="Quattrocento Sans"/>
              </a:rPr>
              <a:t>2,601 </a:t>
            </a:r>
            <a:r>
              <a:rPr lang="en-US" sz="2000">
                <a:latin typeface="Quattrocento Sans"/>
                <a:ea typeface="Quattrocento Sans"/>
                <a:cs typeface="Quattrocento Sans"/>
                <a:sym typeface="Quattrocento Sans"/>
              </a:rPr>
              <a:t>Total Inpatient &amp; Residential Beds in Rounds 3-5</a:t>
            </a:r>
            <a:endParaRPr kumimoji="0" lang="en-US" sz="2000" b="0" i="0" u="none" strike="noStrike" kern="0" cap="none" spc="0" normalizeH="0" baseline="0" noProof="0">
              <a:ln>
                <a:noFill/>
              </a:ln>
              <a:effectLst/>
              <a:uLnTx/>
              <a:uFillTx/>
              <a:latin typeface="Arial"/>
              <a:cs typeface="Arial"/>
              <a:sym typeface="Arial"/>
            </a:endParaRPr>
          </a:p>
          <a:p>
            <a:pPr marL="342900" indent="-342900">
              <a:buClr>
                <a:schemeClr val="accent2"/>
              </a:buClr>
              <a:buFont typeface="Arial" panose="020B0604020202020204" pitchFamily="34" charset="0"/>
              <a:buChar char="•"/>
              <a:defRPr/>
            </a:pPr>
            <a:r>
              <a:rPr kumimoji="0" lang="en-US" sz="2000" b="1" i="0" u="none" strike="noStrike" kern="0" cap="none" spc="0" normalizeH="0" baseline="0" noProof="0">
                <a:ln>
                  <a:noFill/>
                </a:ln>
                <a:solidFill>
                  <a:srgbClr val="E37124"/>
                </a:solidFill>
                <a:effectLst/>
                <a:uLnTx/>
                <a:uFillTx/>
                <a:latin typeface="Quattrocento Sans"/>
                <a:ea typeface="Quattrocento Sans"/>
                <a:cs typeface="Quattrocento Sans"/>
                <a:sym typeface="Quattrocento Sans"/>
              </a:rPr>
              <a:t>281,146 </a:t>
            </a:r>
            <a:r>
              <a:rPr kumimoji="0" lang="en-US" sz="2000" i="0" u="none" strike="noStrike" kern="0" cap="none" spc="0" normalizeH="0" baseline="0" noProof="0">
                <a:ln>
                  <a:noFill/>
                </a:ln>
                <a:effectLst/>
                <a:uLnTx/>
                <a:uFillTx/>
                <a:latin typeface="Quattrocento Sans"/>
                <a:ea typeface="Quattrocento Sans"/>
                <a:cs typeface="Quattrocento Sans"/>
                <a:sym typeface="Quattrocento Sans"/>
              </a:rPr>
              <a:t>Total Outpatient Individuals Served annually in Rounds 3-5</a:t>
            </a:r>
          </a:p>
        </p:txBody>
      </p:sp>
      <p:sp>
        <p:nvSpPr>
          <p:cNvPr id="4" name="Rectangle: Rounded Corners 3">
            <a:extLst>
              <a:ext uri="{FF2B5EF4-FFF2-40B4-BE49-F238E27FC236}">
                <a16:creationId xmlns:a16="http://schemas.microsoft.com/office/drawing/2014/main" id="{65C00D76-552B-9EEF-F2DB-897EDFB87E46}"/>
              </a:ext>
            </a:extLst>
          </p:cNvPr>
          <p:cNvSpPr/>
          <p:nvPr/>
        </p:nvSpPr>
        <p:spPr>
          <a:xfrm>
            <a:off x="2023478" y="4841966"/>
            <a:ext cx="9922271" cy="1323439"/>
          </a:xfrm>
          <a:prstGeom prst="roundRect">
            <a:avLst/>
          </a:prstGeom>
          <a:solidFill>
            <a:schemeClr val="bg1"/>
          </a:solid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a:solidFill>
                  <a:schemeClr val="accent2"/>
                </a:solidFill>
                <a:latin typeface="Quattrocento Sans"/>
                <a:ea typeface="+mn-lt"/>
                <a:cs typeface="+mn-lt"/>
                <a:sym typeface="Quattrocento Sans"/>
              </a:rPr>
              <a:t>52 counties </a:t>
            </a:r>
            <a:r>
              <a:rPr lang="en-US" sz="2000">
                <a:solidFill>
                  <a:schemeClr val="tx1"/>
                </a:solidFill>
                <a:latin typeface="Quattrocento Sans"/>
                <a:ea typeface="+mn-lt"/>
                <a:cs typeface="+mn-lt"/>
                <a:sym typeface="Quattrocento Sans"/>
              </a:rPr>
              <a:t>include Peer Specialists as benefit under Medi-Cal </a:t>
            </a:r>
            <a:r>
              <a:rPr lang="en-US" sz="2000" i="1">
                <a:solidFill>
                  <a:schemeClr val="tx1"/>
                </a:solidFill>
                <a:latin typeface="Quattrocento Sans"/>
                <a:ea typeface="+mn-lt"/>
                <a:cs typeface="+mn-lt"/>
                <a:sym typeface="Quattrocento Sans"/>
              </a:rPr>
              <a:t>(as of July 2024)</a:t>
            </a:r>
          </a:p>
          <a:p>
            <a:pPr marL="342900" indent="-342900">
              <a:buFont typeface="Arial" panose="020B0604020202020204" pitchFamily="34" charset="0"/>
              <a:buChar char="•"/>
            </a:pPr>
            <a:r>
              <a:rPr lang="en-US" sz="2000" b="1">
                <a:solidFill>
                  <a:schemeClr val="accent2"/>
                </a:solidFill>
                <a:latin typeface="Quattrocento Sans"/>
                <a:ea typeface="+mn-lt"/>
                <a:cs typeface="+mn-lt"/>
                <a:sym typeface="Quattrocento Sans"/>
              </a:rPr>
              <a:t>$1.9 Billion </a:t>
            </a:r>
            <a:r>
              <a:rPr lang="en-US" sz="2000">
                <a:solidFill>
                  <a:schemeClr val="tx1"/>
                </a:solidFill>
                <a:latin typeface="Quattrocento Sans"/>
                <a:ea typeface="+mn-lt"/>
                <a:cs typeface="+mn-lt"/>
                <a:sym typeface="Quattrocento Sans"/>
              </a:rPr>
              <a:t>in funding for the BH-CONNECT Workforce Initiative</a:t>
            </a:r>
          </a:p>
          <a:p>
            <a:pPr marL="342900" indent="-342900">
              <a:buFont typeface="Arial" panose="020B0604020202020204" pitchFamily="34" charset="0"/>
              <a:buChar char="•"/>
            </a:pPr>
            <a:r>
              <a:rPr lang="en-US" sz="2000" b="1">
                <a:solidFill>
                  <a:schemeClr val="accent2"/>
                </a:solidFill>
                <a:latin typeface="Quattrocento Sans"/>
                <a:ea typeface="+mn-lt"/>
                <a:cs typeface="+mn-lt"/>
                <a:sym typeface="Quattrocento Sans"/>
              </a:rPr>
              <a:t>1,200 </a:t>
            </a:r>
            <a:r>
              <a:rPr lang="en-US" sz="2000">
                <a:solidFill>
                  <a:schemeClr val="tx1"/>
                </a:solidFill>
                <a:latin typeface="Quattrocento Sans"/>
                <a:ea typeface="+mn-lt"/>
                <a:cs typeface="+mn-lt"/>
                <a:sym typeface="Quattrocento Sans"/>
              </a:rPr>
              <a:t>Certified Wellness Coaches </a:t>
            </a:r>
            <a:r>
              <a:rPr lang="en-US" sz="2000" i="1">
                <a:solidFill>
                  <a:schemeClr val="tx1"/>
                </a:solidFill>
                <a:latin typeface="Quattrocento Sans"/>
                <a:ea typeface="+mn-lt"/>
                <a:cs typeface="+mn-lt"/>
                <a:sym typeface="Quattrocento Sans"/>
              </a:rPr>
              <a:t>(as of Feb 2025)</a:t>
            </a:r>
            <a:endParaRPr lang="en-US" sz="2000" i="1">
              <a:solidFill>
                <a:schemeClr val="tx1"/>
              </a:solidFill>
            </a:endParaRPr>
          </a:p>
        </p:txBody>
      </p:sp>
      <p:pic>
        <p:nvPicPr>
          <p:cNvPr id="8" name="Picture 7" descr="Logo&#10;&#10;Description automatically generated">
            <a:extLst>
              <a:ext uri="{FF2B5EF4-FFF2-40B4-BE49-F238E27FC236}">
                <a16:creationId xmlns:a16="http://schemas.microsoft.com/office/drawing/2014/main" id="{E512BB4B-65ED-E00D-AEA8-8BE92312CB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129" y="6382934"/>
            <a:ext cx="813157" cy="426091"/>
          </a:xfrm>
          <a:prstGeom prst="rect">
            <a:avLst/>
          </a:prstGeom>
        </p:spPr>
      </p:pic>
      <p:pic>
        <p:nvPicPr>
          <p:cNvPr id="10" name="Picture 4" descr="A picture containing text, sign&#10;&#10;Description automatically generated">
            <a:extLst>
              <a:ext uri="{FF2B5EF4-FFF2-40B4-BE49-F238E27FC236}">
                <a16:creationId xmlns:a16="http://schemas.microsoft.com/office/drawing/2014/main" id="{8087B0FB-FBCB-6FFB-EB5C-135C51D94DC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2286" y="6322523"/>
            <a:ext cx="508532" cy="48650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0B536D4-BE98-2BB2-3B80-072D7E5826B0}"/>
              </a:ext>
            </a:extLst>
          </p:cNvPr>
          <p:cNvSpPr txBox="1"/>
          <p:nvPr/>
        </p:nvSpPr>
        <p:spPr>
          <a:xfrm>
            <a:off x="2023478" y="3101032"/>
            <a:ext cx="9959462" cy="1464231"/>
          </a:xfrm>
          <a:prstGeom prst="roundRect">
            <a:avLst/>
          </a:prstGeom>
          <a:solidFill>
            <a:schemeClr val="bg1"/>
          </a:solidFill>
          <a:ln w="28575">
            <a:solidFill>
              <a:schemeClr val="accent2"/>
            </a:solidFill>
          </a:ln>
        </p:spPr>
        <p:txBody>
          <a:bodyPr wrap="square" rtlCol="0">
            <a:spAutoFit/>
          </a:bodyPr>
          <a:lstStyle/>
          <a:p>
            <a:pPr>
              <a:buClr>
                <a:schemeClr val="accent2"/>
              </a:buClr>
            </a:pPr>
            <a:r>
              <a:rPr lang="en-US" sz="2000" b="1" i="0" u="none" strike="noStrike">
                <a:solidFill>
                  <a:srgbClr val="000000"/>
                </a:solidFill>
                <a:effectLst/>
                <a:latin typeface="Quattrocento Sans" panose="020B0502050000020003" pitchFamily="34" charset="0"/>
              </a:rPr>
              <a:t>Behavioral Health Bridge Housing</a:t>
            </a:r>
            <a:r>
              <a:rPr lang="en-US" sz="2000" b="0" i="0" u="none" strike="noStrike">
                <a:solidFill>
                  <a:srgbClr val="000000"/>
                </a:solidFill>
                <a:effectLst/>
                <a:latin typeface="Quattrocento Sans" panose="020B0502050000020003" pitchFamily="34" charset="0"/>
              </a:rPr>
              <a:t>: April 2024 projections suggest resulting: </a:t>
            </a:r>
            <a:endParaRPr lang="en-US" sz="2000" b="1" i="0" u="none" strike="noStrike">
              <a:solidFill>
                <a:schemeClr val="accent2"/>
              </a:solidFill>
              <a:effectLst/>
              <a:latin typeface="Quattrocento Sans" panose="020B0502050000020003" pitchFamily="34" charset="0"/>
            </a:endParaRPr>
          </a:p>
          <a:p>
            <a:pPr marL="342900" indent="-342900">
              <a:buClr>
                <a:schemeClr val="accent2"/>
              </a:buClr>
              <a:buFont typeface="Arial" panose="020B0604020202020204" pitchFamily="34" charset="0"/>
              <a:buChar char="•"/>
            </a:pPr>
            <a:r>
              <a:rPr lang="en-US" sz="2000" b="1" i="0" u="none" strike="noStrike">
                <a:solidFill>
                  <a:schemeClr val="accent2"/>
                </a:solidFill>
                <a:effectLst/>
                <a:latin typeface="Quattrocento Sans" panose="020B0502050000020003" pitchFamily="34" charset="0"/>
              </a:rPr>
              <a:t>3,448 </a:t>
            </a:r>
            <a:r>
              <a:rPr lang="en-US" sz="2000" b="1" i="0" u="none" strike="noStrike">
                <a:solidFill>
                  <a:srgbClr val="000000"/>
                </a:solidFill>
                <a:effectLst/>
                <a:latin typeface="Quattrocento Sans" panose="020B0502050000020003" pitchFamily="34" charset="0"/>
              </a:rPr>
              <a:t>new bridge housing beds created</a:t>
            </a:r>
            <a:r>
              <a:rPr lang="en-US" sz="2000" b="0" i="0" u="none" strike="noStrike">
                <a:solidFill>
                  <a:srgbClr val="000000"/>
                </a:solidFill>
                <a:effectLst/>
                <a:latin typeface="Quattrocento Sans" panose="020B0502050000020003" pitchFamily="34" charset="0"/>
              </a:rPr>
              <a:t> through infrastructure projects</a:t>
            </a:r>
          </a:p>
          <a:p>
            <a:pPr marL="342900" indent="-342900">
              <a:buClr>
                <a:schemeClr val="accent2"/>
              </a:buClr>
              <a:buFont typeface="Arial" panose="020B0604020202020204" pitchFamily="34" charset="0"/>
              <a:buChar char="•"/>
            </a:pPr>
            <a:r>
              <a:rPr lang="en-US" sz="2000" b="0" i="0" u="none" strike="noStrike">
                <a:solidFill>
                  <a:srgbClr val="000000"/>
                </a:solidFill>
                <a:effectLst/>
                <a:latin typeface="Quattrocento Sans" panose="020B0502050000020003" pitchFamily="34" charset="0"/>
              </a:rPr>
              <a:t>about </a:t>
            </a:r>
            <a:r>
              <a:rPr lang="en-US" sz="2000" b="1" i="0" u="none" strike="noStrike">
                <a:solidFill>
                  <a:schemeClr val="accent2"/>
                </a:solidFill>
                <a:effectLst/>
                <a:latin typeface="Quattrocento Sans" panose="020B0502050000020003" pitchFamily="34" charset="0"/>
              </a:rPr>
              <a:t>4,700</a:t>
            </a:r>
            <a:r>
              <a:rPr lang="en-US" sz="2000" b="1" i="0" u="none" strike="noStrike">
                <a:solidFill>
                  <a:srgbClr val="000000"/>
                </a:solidFill>
                <a:effectLst/>
                <a:latin typeface="Quattrocento Sans" panose="020B0502050000020003" pitchFamily="34" charset="0"/>
              </a:rPr>
              <a:t> bridge housing beds funded annually </a:t>
            </a:r>
            <a:r>
              <a:rPr lang="en-US" sz="2000" b="0" i="0" u="none" strike="noStrike">
                <a:solidFill>
                  <a:srgbClr val="000000"/>
                </a:solidFill>
                <a:effectLst/>
                <a:latin typeface="Quattrocento Sans" panose="020B0502050000020003" pitchFamily="34" charset="0"/>
              </a:rPr>
              <a:t>through rental assistance programs, shelter/interim housing, and/or auxiliary funding to assisted living</a:t>
            </a:r>
            <a:endParaRPr lang="en-US" sz="2000" b="0" i="0">
              <a:solidFill>
                <a:srgbClr val="000000"/>
              </a:solidFill>
              <a:effectLst/>
              <a:latin typeface="Arial" panose="020B0604020202020204" pitchFamily="34" charset="0"/>
            </a:endParaRPr>
          </a:p>
        </p:txBody>
      </p:sp>
      <p:sp>
        <p:nvSpPr>
          <p:cNvPr id="2" name="TextBox 1">
            <a:extLst>
              <a:ext uri="{FF2B5EF4-FFF2-40B4-BE49-F238E27FC236}">
                <a16:creationId xmlns:a16="http://schemas.microsoft.com/office/drawing/2014/main" id="{D187EAB9-9342-3CFF-8F55-07422B982F96}"/>
              </a:ext>
            </a:extLst>
          </p:cNvPr>
          <p:cNvSpPr txBox="1"/>
          <p:nvPr/>
        </p:nvSpPr>
        <p:spPr>
          <a:xfrm>
            <a:off x="246251" y="1695687"/>
            <a:ext cx="1564858" cy="707886"/>
          </a:xfrm>
          <a:prstGeom prst="rect">
            <a:avLst/>
          </a:prstGeom>
          <a:noFill/>
          <a:ln w="38100">
            <a:noFill/>
          </a:ln>
        </p:spPr>
        <p:txBody>
          <a:bodyPr wrap="square" rtlCol="0">
            <a:spAutoFit/>
          </a:bodyPr>
          <a:lstStyle/>
          <a:p>
            <a:pPr algn="ctr"/>
            <a:r>
              <a:rPr lang="en-US" sz="2000" b="1" i="0" u="none" strike="noStrike">
                <a:solidFill>
                  <a:schemeClr val="bg1"/>
                </a:solidFill>
                <a:effectLst/>
                <a:latin typeface="Quattrocento Sans" panose="020B0502050000020003" pitchFamily="34" charset="0"/>
              </a:rPr>
              <a:t>Treatment Facilities</a:t>
            </a:r>
            <a:endParaRPr lang="en-US" sz="2000" b="0" i="0">
              <a:solidFill>
                <a:schemeClr val="bg1"/>
              </a:solidFill>
              <a:effectLst/>
              <a:latin typeface="Arial" panose="020B0604020202020204" pitchFamily="34" charset="0"/>
            </a:endParaRPr>
          </a:p>
        </p:txBody>
      </p:sp>
      <p:sp>
        <p:nvSpPr>
          <p:cNvPr id="3" name="TextBox 2">
            <a:extLst>
              <a:ext uri="{FF2B5EF4-FFF2-40B4-BE49-F238E27FC236}">
                <a16:creationId xmlns:a16="http://schemas.microsoft.com/office/drawing/2014/main" id="{E21B5F2F-5D47-70CA-7413-451C355F587D}"/>
              </a:ext>
            </a:extLst>
          </p:cNvPr>
          <p:cNvSpPr txBox="1"/>
          <p:nvPr/>
        </p:nvSpPr>
        <p:spPr>
          <a:xfrm>
            <a:off x="325495" y="3581551"/>
            <a:ext cx="1334233" cy="400110"/>
          </a:xfrm>
          <a:prstGeom prst="rect">
            <a:avLst/>
          </a:prstGeom>
          <a:noFill/>
          <a:ln w="38100">
            <a:noFill/>
          </a:ln>
        </p:spPr>
        <p:txBody>
          <a:bodyPr wrap="square" rtlCol="0">
            <a:spAutoFit/>
          </a:bodyPr>
          <a:lstStyle/>
          <a:p>
            <a:pPr algn="ctr"/>
            <a:r>
              <a:rPr lang="en-US" sz="2000" b="1" i="0" u="none" strike="noStrike">
                <a:solidFill>
                  <a:schemeClr val="bg1"/>
                </a:solidFill>
                <a:effectLst/>
                <a:latin typeface="Quattrocento Sans" panose="020B0502050000020003" pitchFamily="34" charset="0"/>
              </a:rPr>
              <a:t>Housing</a:t>
            </a:r>
            <a:endParaRPr lang="en-US" sz="2000" b="0" i="0">
              <a:solidFill>
                <a:schemeClr val="bg1"/>
              </a:solidFill>
              <a:effectLst/>
              <a:latin typeface="Arial" panose="020B0604020202020204" pitchFamily="34" charset="0"/>
            </a:endParaRPr>
          </a:p>
        </p:txBody>
      </p:sp>
      <p:sp>
        <p:nvSpPr>
          <p:cNvPr id="14" name="TextBox 13">
            <a:extLst>
              <a:ext uri="{FF2B5EF4-FFF2-40B4-BE49-F238E27FC236}">
                <a16:creationId xmlns:a16="http://schemas.microsoft.com/office/drawing/2014/main" id="{6A35F3E5-19C0-B67C-BD95-A694C3C78DF2}"/>
              </a:ext>
            </a:extLst>
          </p:cNvPr>
          <p:cNvSpPr txBox="1"/>
          <p:nvPr/>
        </p:nvSpPr>
        <p:spPr>
          <a:xfrm>
            <a:off x="300964" y="5291296"/>
            <a:ext cx="1504487" cy="400110"/>
          </a:xfrm>
          <a:prstGeom prst="rect">
            <a:avLst/>
          </a:prstGeom>
          <a:noFill/>
          <a:ln w="38100">
            <a:noFill/>
          </a:ln>
        </p:spPr>
        <p:txBody>
          <a:bodyPr wrap="square" rtlCol="0">
            <a:spAutoFit/>
          </a:bodyPr>
          <a:lstStyle/>
          <a:p>
            <a:pPr algn="ctr"/>
            <a:r>
              <a:rPr lang="en-US" sz="2000" b="1" i="0" u="none" strike="noStrike">
                <a:solidFill>
                  <a:schemeClr val="bg1"/>
                </a:solidFill>
                <a:effectLst/>
                <a:latin typeface="Quattrocento Sans" panose="020B0502050000020003" pitchFamily="34" charset="0"/>
              </a:rPr>
              <a:t>Workforce</a:t>
            </a:r>
            <a:endParaRPr lang="en-US" sz="2000" b="0" i="0">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53951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94111-9DDD-0A0D-4473-DAEA4888A2F1}"/>
              </a:ext>
            </a:extLst>
          </p:cNvPr>
          <p:cNvSpPr>
            <a:spLocks noGrp="1"/>
          </p:cNvSpPr>
          <p:nvPr>
            <p:ph type="title"/>
          </p:nvPr>
        </p:nvSpPr>
        <p:spPr>
          <a:xfrm>
            <a:off x="428245" y="229838"/>
            <a:ext cx="10515600" cy="1325563"/>
          </a:xfrm>
        </p:spPr>
        <p:txBody>
          <a:bodyPr/>
          <a:lstStyle/>
          <a:p>
            <a:pPr algn="ctr"/>
            <a:r>
              <a:rPr lang="en-US" b="1" dirty="0">
                <a:solidFill>
                  <a:srgbClr val="002060"/>
                </a:solidFill>
                <a:latin typeface="Quattrocento Sans"/>
              </a:rPr>
              <a:t>System Improvement Needed</a:t>
            </a:r>
          </a:p>
        </p:txBody>
      </p:sp>
      <p:sp>
        <p:nvSpPr>
          <p:cNvPr id="3" name="Content Placeholder 2">
            <a:extLst>
              <a:ext uri="{FF2B5EF4-FFF2-40B4-BE49-F238E27FC236}">
                <a16:creationId xmlns:a16="http://schemas.microsoft.com/office/drawing/2014/main" id="{6EEDAAC6-3801-3BE3-F520-F617D9EE0FC1}"/>
              </a:ext>
            </a:extLst>
          </p:cNvPr>
          <p:cNvSpPr>
            <a:spLocks noGrp="1"/>
          </p:cNvSpPr>
          <p:nvPr>
            <p:ph idx="1"/>
          </p:nvPr>
        </p:nvSpPr>
        <p:spPr>
          <a:xfrm>
            <a:off x="166496" y="1310938"/>
            <a:ext cx="11617071" cy="4455877"/>
          </a:xfrm>
        </p:spPr>
        <p:txBody>
          <a:bodyPr>
            <a:normAutofit/>
          </a:bodyPr>
          <a:lstStyle/>
          <a:p>
            <a:pPr marL="0" indent="0">
              <a:buNone/>
            </a:pPr>
            <a:endParaRPr lang="en-US" sz="2400" b="1"/>
          </a:p>
          <a:p>
            <a:pPr marL="0" indent="0">
              <a:buNone/>
            </a:pPr>
            <a:endParaRPr lang="en-US" sz="2400" b="1"/>
          </a:p>
        </p:txBody>
      </p:sp>
      <p:sp>
        <p:nvSpPr>
          <p:cNvPr id="6" name="TextBox 5">
            <a:extLst>
              <a:ext uri="{FF2B5EF4-FFF2-40B4-BE49-F238E27FC236}">
                <a16:creationId xmlns:a16="http://schemas.microsoft.com/office/drawing/2014/main" id="{8C541A15-D725-4940-B1FB-4A37BA4A7D19}"/>
              </a:ext>
            </a:extLst>
          </p:cNvPr>
          <p:cNvSpPr txBox="1"/>
          <p:nvPr/>
        </p:nvSpPr>
        <p:spPr>
          <a:xfrm>
            <a:off x="2476880" y="4719621"/>
            <a:ext cx="6618351" cy="1200329"/>
          </a:xfrm>
          <a:prstGeom prst="rect">
            <a:avLst/>
          </a:prstGeom>
          <a:noFill/>
        </p:spPr>
        <p:txBody>
          <a:bodyPr wrap="square" lIns="91440" tIns="45720" rIns="91440" bIns="45720" anchor="t">
            <a:spAutoFit/>
          </a:bodyPr>
          <a:lstStyle/>
          <a:p>
            <a:pPr algn="ctr"/>
            <a:r>
              <a:rPr lang="en-US" sz="2400" b="1" dirty="0">
                <a:latin typeface="Quattrocento Sans"/>
              </a:rPr>
              <a:t>These systems must work together at the highest level to best serve individuals with behavioral health challenges across the continuum. </a:t>
            </a:r>
            <a:endParaRPr lang="en-US" sz="2400" b="1" dirty="0">
              <a:latin typeface="Quattrocento Sans" panose="020B0502050000020003" pitchFamily="34" charset="0"/>
            </a:endParaRPr>
          </a:p>
        </p:txBody>
      </p:sp>
      <p:sp>
        <p:nvSpPr>
          <p:cNvPr id="7" name="Rectangle: Rounded Corners 6">
            <a:extLst>
              <a:ext uri="{FF2B5EF4-FFF2-40B4-BE49-F238E27FC236}">
                <a16:creationId xmlns:a16="http://schemas.microsoft.com/office/drawing/2014/main" id="{CF6E0FF9-D1D9-607C-BE9B-E28C1118C9F9}"/>
              </a:ext>
            </a:extLst>
          </p:cNvPr>
          <p:cNvSpPr/>
          <p:nvPr/>
        </p:nvSpPr>
        <p:spPr>
          <a:xfrm>
            <a:off x="289560" y="2131566"/>
            <a:ext cx="2965704" cy="1914144"/>
          </a:xfrm>
          <a:prstGeom prst="roundRect">
            <a:avLst/>
          </a:prstGeom>
          <a:solidFill>
            <a:schemeClr val="accent5">
              <a:lumMod val="20000"/>
              <a:lumOff val="80000"/>
            </a:schemeClr>
          </a:solidFill>
          <a:ln w="28575">
            <a:solidFill>
              <a:srgbClr val="00206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800" b="1">
                <a:solidFill>
                  <a:srgbClr val="002060"/>
                </a:solidFill>
                <a:latin typeface="Quattrocento Sans" panose="020B0502050000020003" pitchFamily="34" charset="0"/>
              </a:rPr>
              <a:t>Commercial</a:t>
            </a:r>
          </a:p>
        </p:txBody>
      </p:sp>
      <p:sp>
        <p:nvSpPr>
          <p:cNvPr id="10" name="Rectangle: Rounded Corners 9">
            <a:extLst>
              <a:ext uri="{FF2B5EF4-FFF2-40B4-BE49-F238E27FC236}">
                <a16:creationId xmlns:a16="http://schemas.microsoft.com/office/drawing/2014/main" id="{DAD9451D-66DE-4A39-FF8B-6E76B69197B7}"/>
              </a:ext>
            </a:extLst>
          </p:cNvPr>
          <p:cNvSpPr/>
          <p:nvPr/>
        </p:nvSpPr>
        <p:spPr>
          <a:xfrm>
            <a:off x="4203193" y="2131566"/>
            <a:ext cx="2965704" cy="1914144"/>
          </a:xfrm>
          <a:prstGeom prst="roundRect">
            <a:avLst/>
          </a:prstGeom>
          <a:solidFill>
            <a:schemeClr val="accent5">
              <a:lumMod val="20000"/>
              <a:lumOff val="80000"/>
            </a:schemeClr>
          </a:solidFill>
          <a:ln w="28575">
            <a:solidFill>
              <a:srgbClr val="00206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800" b="1">
                <a:solidFill>
                  <a:srgbClr val="002060"/>
                </a:solidFill>
                <a:latin typeface="Quattrocento Sans" panose="020B0502050000020003" pitchFamily="34" charset="0"/>
              </a:rPr>
              <a:t>Medi-Cal Managed Care</a:t>
            </a:r>
          </a:p>
        </p:txBody>
      </p:sp>
      <p:sp>
        <p:nvSpPr>
          <p:cNvPr id="11" name="Rectangle: Rounded Corners 10">
            <a:extLst>
              <a:ext uri="{FF2B5EF4-FFF2-40B4-BE49-F238E27FC236}">
                <a16:creationId xmlns:a16="http://schemas.microsoft.com/office/drawing/2014/main" id="{9BC5DA0D-DF61-E5C7-1D67-4C7B1BB74B95}"/>
              </a:ext>
            </a:extLst>
          </p:cNvPr>
          <p:cNvSpPr/>
          <p:nvPr/>
        </p:nvSpPr>
        <p:spPr>
          <a:xfrm>
            <a:off x="8285988" y="2131566"/>
            <a:ext cx="2965704" cy="1914144"/>
          </a:xfrm>
          <a:prstGeom prst="roundRect">
            <a:avLst/>
          </a:prstGeom>
          <a:solidFill>
            <a:schemeClr val="accent5">
              <a:lumMod val="20000"/>
              <a:lumOff val="80000"/>
            </a:schemeClr>
          </a:solidFill>
          <a:ln w="28575">
            <a:solidFill>
              <a:srgbClr val="002060"/>
            </a:solidFill>
          </a:ln>
        </p:spPr>
        <p:style>
          <a:lnRef idx="2">
            <a:schemeClr val="accent2">
              <a:shade val="15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US" sz="2800" b="1" dirty="0">
                <a:solidFill>
                  <a:srgbClr val="002060"/>
                </a:solidFill>
                <a:latin typeface="Quattrocento Sans"/>
              </a:rPr>
              <a:t>County Behavioral Health Plans   </a:t>
            </a:r>
          </a:p>
        </p:txBody>
      </p:sp>
      <p:pic>
        <p:nvPicPr>
          <p:cNvPr id="8" name="Picture 7" descr="Logo&#10;&#10;Description automatically generated">
            <a:extLst>
              <a:ext uri="{FF2B5EF4-FFF2-40B4-BE49-F238E27FC236}">
                <a16:creationId xmlns:a16="http://schemas.microsoft.com/office/drawing/2014/main" id="{294E5647-2EA9-EFCE-DE08-D3034667C8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952" y="6225461"/>
            <a:ext cx="976150" cy="511499"/>
          </a:xfrm>
          <a:prstGeom prst="rect">
            <a:avLst/>
          </a:prstGeom>
        </p:spPr>
      </p:pic>
      <p:pic>
        <p:nvPicPr>
          <p:cNvPr id="12" name="Picture 4" descr="A picture containing text, sign&#10;&#10;Description automatically generated">
            <a:extLst>
              <a:ext uri="{FF2B5EF4-FFF2-40B4-BE49-F238E27FC236}">
                <a16:creationId xmlns:a16="http://schemas.microsoft.com/office/drawing/2014/main" id="{2F4C4157-7C48-A35C-58ED-3B5377121F1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8684" y="6148255"/>
            <a:ext cx="696064" cy="665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170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97C0ABF-36A6-3740-950B-3FDA5BAA620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prstClr val="black">
                    <a:tint val="75000"/>
                  </a:prstClr>
                </a:solidFill>
                <a:effectLst/>
                <a:uLnTx/>
                <a:uFillTx/>
                <a:latin typeface="Segoe UI" panose="020B0502040204020203" pitchFamily="34" charset="0"/>
                <a:ea typeface="+mn-ea"/>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Segoe UI" panose="020B0502040204020203" pitchFamily="34" charset="0"/>
              <a:ea typeface="+mn-ea"/>
              <a:cs typeface="Segoe UI" panose="020B0502040204020203" pitchFamily="34" charset="0"/>
            </a:endParaRPr>
          </a:p>
        </p:txBody>
      </p:sp>
      <p:sp>
        <p:nvSpPr>
          <p:cNvPr id="7" name="Arrow: Chevron 6">
            <a:extLst>
              <a:ext uri="{FF2B5EF4-FFF2-40B4-BE49-F238E27FC236}">
                <a16:creationId xmlns:a16="http://schemas.microsoft.com/office/drawing/2014/main" id="{F6E3B3C8-DC16-3B69-288B-75AA2FD8CA02}"/>
              </a:ext>
            </a:extLst>
          </p:cNvPr>
          <p:cNvSpPr/>
          <p:nvPr/>
        </p:nvSpPr>
        <p:spPr>
          <a:xfrm>
            <a:off x="3368779" y="3573540"/>
            <a:ext cx="1644445" cy="570270"/>
          </a:xfrm>
          <a:prstGeom prst="chevron">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2025 Q1</a:t>
            </a:r>
          </a:p>
        </p:txBody>
      </p:sp>
      <p:sp>
        <p:nvSpPr>
          <p:cNvPr id="11" name="Arrow: Chevron 10">
            <a:extLst>
              <a:ext uri="{FF2B5EF4-FFF2-40B4-BE49-F238E27FC236}">
                <a16:creationId xmlns:a16="http://schemas.microsoft.com/office/drawing/2014/main" id="{6030FDE2-B487-EBAD-46CB-335B23C29118}"/>
              </a:ext>
            </a:extLst>
          </p:cNvPr>
          <p:cNvSpPr/>
          <p:nvPr/>
        </p:nvSpPr>
        <p:spPr>
          <a:xfrm>
            <a:off x="4811663" y="3573540"/>
            <a:ext cx="1644445" cy="570270"/>
          </a:xfrm>
          <a:prstGeom prst="chevron">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2025 Q2</a:t>
            </a:r>
          </a:p>
        </p:txBody>
      </p:sp>
      <p:sp>
        <p:nvSpPr>
          <p:cNvPr id="12" name="Arrow: Chevron 11">
            <a:extLst>
              <a:ext uri="{FF2B5EF4-FFF2-40B4-BE49-F238E27FC236}">
                <a16:creationId xmlns:a16="http://schemas.microsoft.com/office/drawing/2014/main" id="{CD6DAF45-6112-4043-AABA-A42F92D8F536}"/>
              </a:ext>
            </a:extLst>
          </p:cNvPr>
          <p:cNvSpPr/>
          <p:nvPr/>
        </p:nvSpPr>
        <p:spPr>
          <a:xfrm>
            <a:off x="6259460" y="3573540"/>
            <a:ext cx="1720648" cy="570270"/>
          </a:xfrm>
          <a:prstGeom prst="chevron">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2025 Q3</a:t>
            </a:r>
          </a:p>
        </p:txBody>
      </p:sp>
      <p:sp>
        <p:nvSpPr>
          <p:cNvPr id="13" name="Arrow: Chevron 12">
            <a:extLst>
              <a:ext uri="{FF2B5EF4-FFF2-40B4-BE49-F238E27FC236}">
                <a16:creationId xmlns:a16="http://schemas.microsoft.com/office/drawing/2014/main" id="{092A8132-56C3-C559-3473-C998FA8FCF8A}"/>
              </a:ext>
            </a:extLst>
          </p:cNvPr>
          <p:cNvSpPr/>
          <p:nvPr/>
        </p:nvSpPr>
        <p:spPr>
          <a:xfrm>
            <a:off x="7783460" y="3573540"/>
            <a:ext cx="1654280" cy="570270"/>
          </a:xfrm>
          <a:prstGeom prst="chevron">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2025 Q4</a:t>
            </a:r>
          </a:p>
        </p:txBody>
      </p:sp>
      <p:sp>
        <p:nvSpPr>
          <p:cNvPr id="19" name="Content Placeholder 2">
            <a:extLst>
              <a:ext uri="{FF2B5EF4-FFF2-40B4-BE49-F238E27FC236}">
                <a16:creationId xmlns:a16="http://schemas.microsoft.com/office/drawing/2014/main" id="{569F0C6C-E991-FE2C-8F03-71457B0CE758}"/>
              </a:ext>
            </a:extLst>
          </p:cNvPr>
          <p:cNvSpPr txBox="1">
            <a:spLocks/>
          </p:cNvSpPr>
          <p:nvPr/>
        </p:nvSpPr>
        <p:spPr>
          <a:xfrm>
            <a:off x="237457" y="1182786"/>
            <a:ext cx="8431776" cy="2151245"/>
          </a:xfrm>
          <a:prstGeom prst="roundRect">
            <a:avLst/>
          </a:prstGeom>
          <a:solidFill>
            <a:schemeClr val="accent5">
              <a:lumMod val="20000"/>
              <a:lumOff val="80000"/>
            </a:schemeClr>
          </a:solidFill>
          <a:ln w="38100">
            <a:solidFill>
              <a:srgbClr val="002060"/>
            </a:solidFill>
          </a:ln>
        </p:spPr>
        <p:txBody>
          <a:bodyPr vert="horz" lIns="91440" tIns="45720" rIns="91440" bIns="45720" rtlCol="0">
            <a:noAutofit/>
          </a:bodyPr>
          <a:lstStyle>
            <a:lvl1pPr marL="320040" indent="-320040" algn="l" defTabSz="914400" rtl="0" eaLnBrk="1" latinLnBrk="0" hangingPunct="1">
              <a:lnSpc>
                <a:spcPct val="120000"/>
              </a:lnSpc>
              <a:spcBef>
                <a:spcPts val="100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Local community planning process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begins (early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Mental Health Services Oversight &amp; Accountability Commission becomes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Behavioral Health Services Oversight &amp; Accountability Commission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(January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Final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Integrated Plan Guidance release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begins (February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CDPH</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to release initial guidance on Prop 1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prevention activities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(early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Homekey</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and</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Tribal </a:t>
            </a: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Homekey</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applications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released (January 2025)</a:t>
            </a:r>
          </a:p>
        </p:txBody>
      </p:sp>
      <p:sp>
        <p:nvSpPr>
          <p:cNvPr id="20" name="Content Placeholder 2">
            <a:extLst>
              <a:ext uri="{FF2B5EF4-FFF2-40B4-BE49-F238E27FC236}">
                <a16:creationId xmlns:a16="http://schemas.microsoft.com/office/drawing/2014/main" id="{389BD372-566A-B16F-1A7E-38A622835C13}"/>
              </a:ext>
            </a:extLst>
          </p:cNvPr>
          <p:cNvSpPr txBox="1">
            <a:spLocks/>
          </p:cNvSpPr>
          <p:nvPr/>
        </p:nvSpPr>
        <p:spPr>
          <a:xfrm>
            <a:off x="3581402" y="4529035"/>
            <a:ext cx="8410850" cy="2066837"/>
          </a:xfrm>
          <a:prstGeom prst="roundRect">
            <a:avLst/>
          </a:prstGeom>
          <a:solidFill>
            <a:schemeClr val="accent5">
              <a:lumMod val="20000"/>
              <a:lumOff val="80000"/>
            </a:schemeClr>
          </a:solidFill>
          <a:ln w="38100">
            <a:solidFill>
              <a:srgbClr val="002060"/>
            </a:solidFill>
          </a:ln>
        </p:spPr>
        <p:txBody>
          <a:bodyPr vert="horz" lIns="91440" tIns="45720" rIns="91440" bIns="45720" rtlCol="0">
            <a:noAutofit/>
          </a:bodyPr>
          <a:lstStyle>
            <a:lvl1pPr marL="320040" indent="-320040" algn="l" defTabSz="914400" rtl="0" eaLnBrk="1" latinLnBrk="0" hangingPunct="1">
              <a:lnSpc>
                <a:spcPct val="120000"/>
              </a:lnSpc>
              <a:spcBef>
                <a:spcPts val="100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HCAI</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to initiate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stakeholder engagement for WET Planning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that will inform the uses of Prop 1 funding (April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CDPH</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to release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updated guidance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on Prop 1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prevention activities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(spring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Bond BHCIP Round 1 award announcements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(expected May 2025)</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lang="en-US" sz="1700" b="1">
                <a:solidFill>
                  <a:prstClr val="black"/>
                </a:solidFill>
                <a:latin typeface="Quattrocento Sans" panose="020B0502050000020003" pitchFamily="34" charset="0"/>
              </a:rPr>
              <a:t>BHSA Revenue and Stability Workgroup </a:t>
            </a:r>
            <a:r>
              <a:rPr lang="en-US" sz="1700">
                <a:solidFill>
                  <a:prstClr val="black"/>
                </a:solidFill>
                <a:latin typeface="Quattrocento Sans" panose="020B0502050000020003" pitchFamily="34" charset="0"/>
              </a:rPr>
              <a:t>Report due (June 30, 2025)</a:t>
            </a:r>
            <a:endPar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endParaRP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Homekey</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and Tribal </a:t>
            </a: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Homekey</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award announcements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(expected summer 2025)</a:t>
            </a:r>
          </a:p>
        </p:txBody>
      </p:sp>
      <p:sp>
        <p:nvSpPr>
          <p:cNvPr id="23" name="Title 1">
            <a:extLst>
              <a:ext uri="{FF2B5EF4-FFF2-40B4-BE49-F238E27FC236}">
                <a16:creationId xmlns:a16="http://schemas.microsoft.com/office/drawing/2014/main" id="{30304A62-9E96-DEA4-F035-0B69DA4F674A}"/>
              </a:ext>
            </a:extLst>
          </p:cNvPr>
          <p:cNvSpPr>
            <a:spLocks noGrp="1"/>
          </p:cNvSpPr>
          <p:nvPr>
            <p:ph type="title"/>
          </p:nvPr>
        </p:nvSpPr>
        <p:spPr>
          <a:xfrm>
            <a:off x="237457" y="26518"/>
            <a:ext cx="11830413" cy="916760"/>
          </a:xfrm>
        </p:spPr>
        <p:txBody>
          <a:bodyPr/>
          <a:lstStyle/>
          <a:p>
            <a:r>
              <a:rPr lang="en-US" b="1">
                <a:solidFill>
                  <a:srgbClr val="24356C"/>
                </a:solidFill>
                <a:latin typeface="Quattrocento Sans" panose="020B0502050000020003" pitchFamily="34" charset="0"/>
                <a:cs typeface="Segoe UI"/>
              </a:rPr>
              <a:t>Major Milestones: 2025</a:t>
            </a:r>
          </a:p>
        </p:txBody>
      </p:sp>
      <p:cxnSp>
        <p:nvCxnSpPr>
          <p:cNvPr id="3" name="Straight Connector 2">
            <a:extLst>
              <a:ext uri="{FF2B5EF4-FFF2-40B4-BE49-F238E27FC236}">
                <a16:creationId xmlns:a16="http://schemas.microsoft.com/office/drawing/2014/main" id="{2679C90E-2D06-B644-8B0B-5B782531C840}"/>
              </a:ext>
            </a:extLst>
          </p:cNvPr>
          <p:cNvCxnSpPr>
            <a:cxnSpLocks/>
            <a:stCxn id="7" idx="0"/>
          </p:cNvCxnSpPr>
          <p:nvPr/>
        </p:nvCxnSpPr>
        <p:spPr>
          <a:xfrm flipV="1">
            <a:off x="4048434" y="3334032"/>
            <a:ext cx="0" cy="23950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8AF4283-8D8A-99B5-A53A-195AF306FBC2}"/>
              </a:ext>
            </a:extLst>
          </p:cNvPr>
          <p:cNvCxnSpPr>
            <a:cxnSpLocks/>
          </p:cNvCxnSpPr>
          <p:nvPr/>
        </p:nvCxnSpPr>
        <p:spPr>
          <a:xfrm flipV="1">
            <a:off x="5600216" y="4104821"/>
            <a:ext cx="0" cy="42421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pic>
        <p:nvPicPr>
          <p:cNvPr id="5" name="Picture 4" descr="Logo&#10;&#10;Description automatically generated">
            <a:extLst>
              <a:ext uri="{FF2B5EF4-FFF2-40B4-BE49-F238E27FC236}">
                <a16:creationId xmlns:a16="http://schemas.microsoft.com/office/drawing/2014/main" id="{C66F8D87-524E-FA12-2551-15BD07FF46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8952" y="6225461"/>
            <a:ext cx="976150" cy="511499"/>
          </a:xfrm>
          <a:prstGeom prst="rect">
            <a:avLst/>
          </a:prstGeom>
        </p:spPr>
      </p:pic>
      <p:pic>
        <p:nvPicPr>
          <p:cNvPr id="10" name="Picture 4" descr="A picture containing text, sign&#10;&#10;Description automatically generated">
            <a:extLst>
              <a:ext uri="{FF2B5EF4-FFF2-40B4-BE49-F238E27FC236}">
                <a16:creationId xmlns:a16="http://schemas.microsoft.com/office/drawing/2014/main" id="{C3654194-1451-36C6-C0EC-63B41E96E95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8684" y="6148255"/>
            <a:ext cx="696064" cy="665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887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97C0ABF-36A6-3740-950B-3FDA5BAA620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prstClr val="black">
                    <a:tint val="75000"/>
                  </a:prstClr>
                </a:solidFill>
                <a:effectLst/>
                <a:uLnTx/>
                <a:uFillTx/>
                <a:latin typeface="Segoe UI" panose="020B0502040204020203" pitchFamily="34" charset="0"/>
                <a:ea typeface="+mn-ea"/>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Segoe UI" panose="020B0502040204020203" pitchFamily="34" charset="0"/>
              <a:ea typeface="+mn-ea"/>
              <a:cs typeface="Segoe UI" panose="020B0502040204020203" pitchFamily="34" charset="0"/>
            </a:endParaRPr>
          </a:p>
        </p:txBody>
      </p:sp>
      <p:sp>
        <p:nvSpPr>
          <p:cNvPr id="14" name="Arrow: Chevron 13">
            <a:extLst>
              <a:ext uri="{FF2B5EF4-FFF2-40B4-BE49-F238E27FC236}">
                <a16:creationId xmlns:a16="http://schemas.microsoft.com/office/drawing/2014/main" id="{FD26C0BB-2BB8-7D9F-9602-FBC083D573AF}"/>
              </a:ext>
            </a:extLst>
          </p:cNvPr>
          <p:cNvSpPr/>
          <p:nvPr/>
        </p:nvSpPr>
        <p:spPr>
          <a:xfrm>
            <a:off x="1428136" y="3436723"/>
            <a:ext cx="1654282" cy="570270"/>
          </a:xfrm>
          <a:prstGeom prst="chevron">
            <a:avLst/>
          </a:prstGeom>
          <a:solidFill>
            <a:schemeClr val="accent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2026 Q1</a:t>
            </a:r>
          </a:p>
        </p:txBody>
      </p:sp>
      <p:sp>
        <p:nvSpPr>
          <p:cNvPr id="15" name="Arrow: Chevron 14">
            <a:extLst>
              <a:ext uri="{FF2B5EF4-FFF2-40B4-BE49-F238E27FC236}">
                <a16:creationId xmlns:a16="http://schemas.microsoft.com/office/drawing/2014/main" id="{A0224703-DBF5-D408-5F90-2E65A5CB98C7}"/>
              </a:ext>
            </a:extLst>
          </p:cNvPr>
          <p:cNvSpPr/>
          <p:nvPr/>
        </p:nvSpPr>
        <p:spPr>
          <a:xfrm>
            <a:off x="2984091" y="3436723"/>
            <a:ext cx="1654280" cy="570270"/>
          </a:xfrm>
          <a:prstGeom prst="chevron">
            <a:avLst/>
          </a:prstGeom>
          <a:solidFill>
            <a:schemeClr val="accent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2026 Q2</a:t>
            </a:r>
          </a:p>
        </p:txBody>
      </p:sp>
      <p:sp>
        <p:nvSpPr>
          <p:cNvPr id="16" name="Arrow: Chevron 15">
            <a:extLst>
              <a:ext uri="{FF2B5EF4-FFF2-40B4-BE49-F238E27FC236}">
                <a16:creationId xmlns:a16="http://schemas.microsoft.com/office/drawing/2014/main" id="{54D8587A-7BB6-E3E5-DAB9-86C51FAE6BBC}"/>
              </a:ext>
            </a:extLst>
          </p:cNvPr>
          <p:cNvSpPr/>
          <p:nvPr/>
        </p:nvSpPr>
        <p:spPr>
          <a:xfrm>
            <a:off x="4540044" y="3446340"/>
            <a:ext cx="1654282" cy="570270"/>
          </a:xfrm>
          <a:prstGeom prst="chevron">
            <a:avLst/>
          </a:prstGeom>
          <a:solidFill>
            <a:schemeClr val="accent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2026 Q3</a:t>
            </a:r>
          </a:p>
        </p:txBody>
      </p:sp>
      <p:sp>
        <p:nvSpPr>
          <p:cNvPr id="17" name="Arrow: Chevron 16">
            <a:extLst>
              <a:ext uri="{FF2B5EF4-FFF2-40B4-BE49-F238E27FC236}">
                <a16:creationId xmlns:a16="http://schemas.microsoft.com/office/drawing/2014/main" id="{82161B74-B27F-806B-A471-33B46ABD383F}"/>
              </a:ext>
            </a:extLst>
          </p:cNvPr>
          <p:cNvSpPr/>
          <p:nvPr/>
        </p:nvSpPr>
        <p:spPr>
          <a:xfrm>
            <a:off x="6095999" y="3452907"/>
            <a:ext cx="1654280" cy="570270"/>
          </a:xfrm>
          <a:prstGeom prst="chevron">
            <a:avLst/>
          </a:prstGeom>
          <a:solidFill>
            <a:schemeClr val="accent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2026 Q4</a:t>
            </a:r>
          </a:p>
        </p:txBody>
      </p:sp>
      <p:sp>
        <p:nvSpPr>
          <p:cNvPr id="21" name="Content Placeholder 2">
            <a:extLst>
              <a:ext uri="{FF2B5EF4-FFF2-40B4-BE49-F238E27FC236}">
                <a16:creationId xmlns:a16="http://schemas.microsoft.com/office/drawing/2014/main" id="{6A8FE5EF-FE29-F05E-F703-554E10B4CEC2}"/>
              </a:ext>
            </a:extLst>
          </p:cNvPr>
          <p:cNvSpPr txBox="1">
            <a:spLocks/>
          </p:cNvSpPr>
          <p:nvPr/>
        </p:nvSpPr>
        <p:spPr>
          <a:xfrm>
            <a:off x="545076" y="1180762"/>
            <a:ext cx="7399389" cy="1802499"/>
          </a:xfrm>
          <a:prstGeom prst="roundRect">
            <a:avLst/>
          </a:prstGeom>
          <a:solidFill>
            <a:schemeClr val="accent2">
              <a:lumMod val="20000"/>
              <a:lumOff val="80000"/>
            </a:schemeClr>
          </a:solidFill>
          <a:ln w="28575">
            <a:solidFill>
              <a:srgbClr val="C55A11"/>
            </a:solidFill>
          </a:ln>
        </p:spPr>
        <p:txBody>
          <a:bodyPr vert="horz" lIns="91440" tIns="45720" rIns="91440" bIns="45720" rtlCol="0">
            <a:noAutofit/>
          </a:bodyPr>
          <a:lstStyle>
            <a:lvl1pPr marL="320040" indent="-320040" algn="l" defTabSz="914400" rtl="0" eaLnBrk="1" latinLnBrk="0" hangingPunct="1">
              <a:lnSpc>
                <a:spcPct val="120000"/>
              </a:lnSpc>
              <a:spcBef>
                <a:spcPts val="100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First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County</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t>
            </a:r>
            <a:r>
              <a:rPr lang="en-US" sz="1700" b="1">
                <a:solidFill>
                  <a:prstClr val="black"/>
                </a:solidFill>
                <a:latin typeface="Quattrocento Sans" panose="020B0502050000020003" pitchFamily="34" charset="0"/>
              </a:rPr>
              <a:t>I</a:t>
            </a: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ntegrated</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a:t>
            </a:r>
            <a:r>
              <a:rPr lang="en-US" sz="1700" b="1">
                <a:solidFill>
                  <a:prstClr val="black"/>
                </a:solidFill>
                <a:latin typeface="Quattrocento Sans" panose="020B0502050000020003" pitchFamily="34" charset="0"/>
              </a:rPr>
              <a:t>P</a:t>
            </a:r>
            <a:r>
              <a:rPr kumimoji="0" lang="en-US" sz="1700" b="1" i="0" u="none" strike="noStrike" kern="1200" cap="none" spc="0" normalizeH="0" baseline="0" noProof="0" err="1">
                <a:ln>
                  <a:noFill/>
                </a:ln>
                <a:solidFill>
                  <a:prstClr val="black"/>
                </a:solidFill>
                <a:effectLst/>
                <a:uLnTx/>
                <a:uFillTx/>
                <a:latin typeface="Quattrocento Sans" panose="020B0502050000020003" pitchFamily="34" charset="0"/>
                <a:ea typeface="+mn-ea"/>
                <a:cs typeface="Segoe UI" panose="020B0502040204020203" pitchFamily="34" charset="0"/>
              </a:rPr>
              <a:t>lan</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due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(June 2026)</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HCAI</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to publish final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Workforce Education and Training (WET) Plan</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CDPH</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to release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final implementation guidance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for Prop 1 </a:t>
            </a: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prevention activities</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 (spring 2026)</a:t>
            </a:r>
          </a:p>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kumimoji="0" lang="en-US" sz="1700" b="1"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Bond BHCIP Round 2 award announcements </a:t>
            </a:r>
            <a:r>
              <a:rPr kumimoji="0" lang="en-US" sz="17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(expected spring 2026)</a:t>
            </a:r>
          </a:p>
        </p:txBody>
      </p:sp>
      <p:sp>
        <p:nvSpPr>
          <p:cNvPr id="22" name="Content Placeholder 2">
            <a:extLst>
              <a:ext uri="{FF2B5EF4-FFF2-40B4-BE49-F238E27FC236}">
                <a16:creationId xmlns:a16="http://schemas.microsoft.com/office/drawing/2014/main" id="{323B684C-BC41-49AA-663F-04068AA5A0A5}"/>
              </a:ext>
            </a:extLst>
          </p:cNvPr>
          <p:cNvSpPr txBox="1">
            <a:spLocks/>
          </p:cNvSpPr>
          <p:nvPr/>
        </p:nvSpPr>
        <p:spPr>
          <a:xfrm>
            <a:off x="2255993" y="4254109"/>
            <a:ext cx="5091220" cy="1512386"/>
          </a:xfrm>
          <a:prstGeom prst="roundRect">
            <a:avLst/>
          </a:prstGeom>
          <a:solidFill>
            <a:schemeClr val="accent2">
              <a:lumMod val="20000"/>
              <a:lumOff val="80000"/>
            </a:schemeClr>
          </a:solidFill>
          <a:ln w="28575">
            <a:solidFill>
              <a:srgbClr val="C55A11"/>
            </a:solidFill>
          </a:ln>
        </p:spPr>
        <p:txBody>
          <a:bodyPr vert="horz" lIns="91440" tIns="45720" rIns="91440" bIns="45720" rtlCol="0" anchor="t">
            <a:noAutofit/>
          </a:bodyPr>
          <a:lstStyle>
            <a:lvl1pPr marL="320040" indent="-320040" algn="l" defTabSz="914400" rtl="0" eaLnBrk="1" latinLnBrk="0" hangingPunct="1">
              <a:lnSpc>
                <a:spcPct val="120000"/>
              </a:lnSpc>
              <a:spcBef>
                <a:spcPts val="100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20000"/>
              </a:lnSpc>
              <a:spcBef>
                <a:spcPts val="0"/>
              </a:spcBef>
              <a:spcAft>
                <a:spcPts val="0"/>
              </a:spcAft>
              <a:buClr>
                <a:srgbClr val="E47225"/>
              </a:buClr>
              <a:buSzPct val="125000"/>
              <a:buFont typeface="Segoe UI" panose="020B0502040204020203" pitchFamily="34" charset="0"/>
              <a:buChar char="»"/>
              <a:tabLst/>
              <a:defRPr/>
            </a:pPr>
            <a:r>
              <a:rPr lang="en-US" sz="1700">
                <a:solidFill>
                  <a:prstClr val="black"/>
                </a:solidFill>
                <a:latin typeface="Quattrocento Sans"/>
                <a:cs typeface="Segoe UI"/>
              </a:rPr>
              <a:t>Launch</a:t>
            </a:r>
            <a:r>
              <a:rPr kumimoji="0" lang="en-US" sz="1700" b="0" i="0" u="none" strike="noStrike" kern="1200" cap="none" spc="0" normalizeH="0" baseline="0" noProof="0">
                <a:ln>
                  <a:noFill/>
                </a:ln>
                <a:solidFill>
                  <a:prstClr val="black"/>
                </a:solidFill>
                <a:effectLst/>
                <a:uLnTx/>
                <a:uFillTx/>
                <a:latin typeface="Quattrocento Sans"/>
                <a:cs typeface="Segoe UI"/>
              </a:rPr>
              <a:t> of statewide </a:t>
            </a:r>
            <a:r>
              <a:rPr kumimoji="0" lang="en-US" sz="1700" b="1" i="0" u="none" strike="noStrike" kern="1200" cap="none" spc="0" normalizeH="0" baseline="0" noProof="0">
                <a:ln>
                  <a:noFill/>
                </a:ln>
                <a:solidFill>
                  <a:prstClr val="black"/>
                </a:solidFill>
                <a:effectLst/>
                <a:uLnTx/>
                <a:uFillTx/>
                <a:latin typeface="Quattrocento Sans"/>
                <a:cs typeface="Segoe UI"/>
              </a:rPr>
              <a:t>Population-Based Prevention </a:t>
            </a:r>
            <a:r>
              <a:rPr kumimoji="0" lang="en-US" sz="1700" b="0" i="0" u="none" strike="noStrike" kern="1200" cap="none" spc="0" normalizeH="0" baseline="0" noProof="0">
                <a:ln>
                  <a:noFill/>
                </a:ln>
                <a:solidFill>
                  <a:prstClr val="black"/>
                </a:solidFill>
                <a:effectLst/>
                <a:uLnTx/>
                <a:uFillTx/>
                <a:latin typeface="Quattrocento Sans"/>
                <a:cs typeface="Segoe UI"/>
              </a:rPr>
              <a:t>and </a:t>
            </a:r>
            <a:r>
              <a:rPr kumimoji="0" lang="en-US" sz="1700" b="1" i="0" u="none" strike="noStrike" kern="1200" cap="none" spc="0" normalizeH="0" baseline="0" noProof="0">
                <a:ln>
                  <a:noFill/>
                </a:ln>
                <a:solidFill>
                  <a:prstClr val="black"/>
                </a:solidFill>
                <a:effectLst/>
                <a:uLnTx/>
                <a:uFillTx/>
                <a:latin typeface="Quattrocento Sans"/>
                <a:cs typeface="Segoe UI"/>
              </a:rPr>
              <a:t>Workforce Statewide Investments </a:t>
            </a:r>
            <a:r>
              <a:rPr kumimoji="0" lang="en-US" sz="1700" b="0" i="0" u="none" strike="noStrike" kern="1200" cap="none" spc="0" normalizeH="0" baseline="0" noProof="0">
                <a:ln>
                  <a:noFill/>
                </a:ln>
                <a:solidFill>
                  <a:prstClr val="black"/>
                </a:solidFill>
                <a:effectLst/>
                <a:uLnTx/>
                <a:uFillTx/>
                <a:latin typeface="Quattrocento Sans"/>
                <a:cs typeface="Segoe UI"/>
              </a:rPr>
              <a:t>(July 2026)</a:t>
            </a:r>
            <a:endParaRPr kumimoji="0" lang="en-US" sz="1700" b="0" i="0" u="none" strike="noStrike" kern="1200" cap="none" spc="0" normalizeH="0" baseline="0" noProof="0">
              <a:ln>
                <a:noFill/>
              </a:ln>
              <a:solidFill>
                <a:prstClr val="black"/>
              </a:solidFill>
              <a:effectLst/>
              <a:highlight>
                <a:srgbClr val="FFFF00"/>
              </a:highlight>
              <a:uLnTx/>
              <a:uFillTx/>
              <a:latin typeface="Quattrocento Sans"/>
              <a:cs typeface="Segoe UI"/>
            </a:endParaRPr>
          </a:p>
          <a:p>
            <a:pPr>
              <a:spcBef>
                <a:spcPts val="0"/>
              </a:spcBef>
              <a:spcAft>
                <a:spcPts val="0"/>
              </a:spcAft>
              <a:defRPr/>
            </a:pPr>
            <a:r>
              <a:rPr lang="en-US" sz="1700" b="1">
                <a:solidFill>
                  <a:prstClr val="black"/>
                </a:solidFill>
                <a:latin typeface="Quattrocento Sans"/>
                <a:cs typeface="Segoe UI"/>
              </a:rPr>
              <a:t>Innovation Partnership Fund</a:t>
            </a:r>
            <a:r>
              <a:rPr lang="en-US" sz="1700">
                <a:solidFill>
                  <a:prstClr val="black"/>
                </a:solidFill>
                <a:latin typeface="Quattrocento Sans"/>
                <a:cs typeface="Segoe UI"/>
              </a:rPr>
              <a:t> (BHSOAC) </a:t>
            </a:r>
            <a:endParaRPr lang="en-US" sz="1700" b="0" i="0" u="none" strike="noStrike" kern="1200" cap="none" spc="0" normalizeH="0" baseline="0" noProof="0">
              <a:ln>
                <a:noFill/>
              </a:ln>
              <a:solidFill>
                <a:prstClr val="black"/>
              </a:solidFill>
              <a:effectLst/>
              <a:uLnTx/>
              <a:uFillTx/>
              <a:latin typeface="Quattrocento Sans" panose="020B0502050000020003" pitchFamily="34" charset="0"/>
              <a:cs typeface="Segoe UI" panose="020B0502040204020203" pitchFamily="34" charset="0"/>
            </a:endParaRPr>
          </a:p>
          <a:p>
            <a:pPr marL="0" indent="0">
              <a:spcBef>
                <a:spcPts val="0"/>
              </a:spcBef>
              <a:spcAft>
                <a:spcPts val="0"/>
              </a:spcAft>
              <a:buNone/>
              <a:defRPr/>
            </a:pPr>
            <a:endParaRPr lang="en-US" sz="1700">
              <a:solidFill>
                <a:prstClr val="black"/>
              </a:solidFill>
              <a:latin typeface="Quattrocento Sans" panose="020B0502050000020003" pitchFamily="34" charset="0"/>
            </a:endParaRPr>
          </a:p>
          <a:p>
            <a:pPr marL="0" indent="0">
              <a:spcBef>
                <a:spcPts val="0"/>
              </a:spcBef>
              <a:spcAft>
                <a:spcPts val="0"/>
              </a:spcAft>
              <a:buNone/>
              <a:defRPr/>
            </a:pPr>
            <a:endParaRPr lang="en-US" sz="1700">
              <a:solidFill>
                <a:prstClr val="black"/>
              </a:solidFill>
              <a:latin typeface="Quattrocento Sans" panose="020B0502050000020003" pitchFamily="34" charset="0"/>
            </a:endParaRPr>
          </a:p>
        </p:txBody>
      </p:sp>
      <p:sp>
        <p:nvSpPr>
          <p:cNvPr id="23" name="Title 1">
            <a:extLst>
              <a:ext uri="{FF2B5EF4-FFF2-40B4-BE49-F238E27FC236}">
                <a16:creationId xmlns:a16="http://schemas.microsoft.com/office/drawing/2014/main" id="{30304A62-9E96-DEA4-F035-0B69DA4F674A}"/>
              </a:ext>
            </a:extLst>
          </p:cNvPr>
          <p:cNvSpPr>
            <a:spLocks noGrp="1"/>
          </p:cNvSpPr>
          <p:nvPr>
            <p:ph type="title"/>
          </p:nvPr>
        </p:nvSpPr>
        <p:spPr>
          <a:xfrm>
            <a:off x="237457" y="26518"/>
            <a:ext cx="11830413" cy="916760"/>
          </a:xfrm>
        </p:spPr>
        <p:txBody>
          <a:bodyPr/>
          <a:lstStyle/>
          <a:p>
            <a:r>
              <a:rPr lang="en-US" b="1">
                <a:solidFill>
                  <a:srgbClr val="24356C"/>
                </a:solidFill>
                <a:latin typeface="Quattrocento Sans" panose="020B0502050000020003" pitchFamily="34" charset="0"/>
                <a:cs typeface="Segoe UI"/>
              </a:rPr>
              <a:t>Major Milestones: 2026</a:t>
            </a:r>
          </a:p>
        </p:txBody>
      </p:sp>
      <p:cxnSp>
        <p:nvCxnSpPr>
          <p:cNvPr id="8" name="Straight Connector 7">
            <a:extLst>
              <a:ext uri="{FF2B5EF4-FFF2-40B4-BE49-F238E27FC236}">
                <a16:creationId xmlns:a16="http://schemas.microsoft.com/office/drawing/2014/main" id="{06210823-86C9-11A3-A960-AC688D0863B6}"/>
              </a:ext>
            </a:extLst>
          </p:cNvPr>
          <p:cNvCxnSpPr>
            <a:cxnSpLocks/>
          </p:cNvCxnSpPr>
          <p:nvPr/>
        </p:nvCxnSpPr>
        <p:spPr>
          <a:xfrm flipV="1">
            <a:off x="4538513" y="2970294"/>
            <a:ext cx="0" cy="298102"/>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5ADE843-5D10-924F-AF36-EC9F7B51F1BC}"/>
              </a:ext>
            </a:extLst>
          </p:cNvPr>
          <p:cNvCxnSpPr>
            <a:cxnSpLocks/>
          </p:cNvCxnSpPr>
          <p:nvPr/>
        </p:nvCxnSpPr>
        <p:spPr>
          <a:xfrm flipV="1">
            <a:off x="4832254" y="4005595"/>
            <a:ext cx="0" cy="248514"/>
          </a:xfrm>
          <a:prstGeom prst="line">
            <a:avLst/>
          </a:prstGeom>
          <a:ln w="38100">
            <a:solidFill>
              <a:srgbClr val="C55A11"/>
            </a:solidFill>
          </a:ln>
        </p:spPr>
        <p:style>
          <a:lnRef idx="1">
            <a:schemeClr val="accent1"/>
          </a:lnRef>
          <a:fillRef idx="0">
            <a:schemeClr val="accent1"/>
          </a:fillRef>
          <a:effectRef idx="0">
            <a:schemeClr val="accent1"/>
          </a:effectRef>
          <a:fontRef idx="minor">
            <a:schemeClr val="tx1"/>
          </a:fontRef>
        </p:style>
      </p:cxnSp>
      <p:sp>
        <p:nvSpPr>
          <p:cNvPr id="3" name="Left Bracket 2">
            <a:extLst>
              <a:ext uri="{FF2B5EF4-FFF2-40B4-BE49-F238E27FC236}">
                <a16:creationId xmlns:a16="http://schemas.microsoft.com/office/drawing/2014/main" id="{2192FFCE-48DE-1267-5C0A-15E8D2C75B6F}"/>
              </a:ext>
            </a:extLst>
          </p:cNvPr>
          <p:cNvSpPr/>
          <p:nvPr/>
        </p:nvSpPr>
        <p:spPr>
          <a:xfrm rot="5400000">
            <a:off x="4458210" y="3054958"/>
            <a:ext cx="160605" cy="587483"/>
          </a:xfrm>
          <a:prstGeom prst="leftBracket">
            <a:avLst/>
          </a:prstGeom>
          <a:ln w="38100">
            <a:solidFill>
              <a:schemeClr val="accent2">
                <a:lumMod val="75000"/>
              </a:schemeClr>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0" name="Arrow: Chevron 9">
            <a:extLst>
              <a:ext uri="{FF2B5EF4-FFF2-40B4-BE49-F238E27FC236}">
                <a16:creationId xmlns:a16="http://schemas.microsoft.com/office/drawing/2014/main" id="{B45B025B-3984-1B9D-C08F-9707BD597920}"/>
              </a:ext>
            </a:extLst>
          </p:cNvPr>
          <p:cNvSpPr/>
          <p:nvPr/>
        </p:nvSpPr>
        <p:spPr>
          <a:xfrm>
            <a:off x="7651951" y="3467253"/>
            <a:ext cx="3272081" cy="570270"/>
          </a:xfrm>
          <a:prstGeom prst="chevron">
            <a:avLst/>
          </a:prstGeom>
          <a:solidFill>
            <a:schemeClr val="bg2">
              <a:lumMod val="75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900" b="1" i="0" u="none" strike="noStrike" kern="1200" cap="none" spc="0" normalizeH="0" baseline="0" noProof="0">
                <a:ln>
                  <a:noFill/>
                </a:ln>
                <a:solidFill>
                  <a:prstClr val="white"/>
                </a:solidFill>
                <a:effectLst/>
                <a:uLnTx/>
                <a:uFillTx/>
                <a:latin typeface="Quattrocento Sans" panose="020B0502050000020003" pitchFamily="34" charset="0"/>
                <a:ea typeface="+mn-ea"/>
                <a:cs typeface="+mn-cs"/>
              </a:rPr>
              <a:t>On the Horizon</a:t>
            </a:r>
          </a:p>
        </p:txBody>
      </p:sp>
      <p:cxnSp>
        <p:nvCxnSpPr>
          <p:cNvPr id="11" name="Straight Connector 10">
            <a:extLst>
              <a:ext uri="{FF2B5EF4-FFF2-40B4-BE49-F238E27FC236}">
                <a16:creationId xmlns:a16="http://schemas.microsoft.com/office/drawing/2014/main" id="{90418153-C529-EAD6-8EE5-F5A327455CB7}"/>
              </a:ext>
            </a:extLst>
          </p:cNvPr>
          <p:cNvCxnSpPr>
            <a:cxnSpLocks/>
          </p:cNvCxnSpPr>
          <p:nvPr/>
        </p:nvCxnSpPr>
        <p:spPr>
          <a:xfrm>
            <a:off x="9360307" y="2983261"/>
            <a:ext cx="0" cy="469646"/>
          </a:xfrm>
          <a:prstGeom prst="line">
            <a:avLst/>
          </a:prstGeom>
          <a:ln w="38100">
            <a:solidFill>
              <a:srgbClr val="C55A1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84B6CBAC-84A6-AE94-D507-D494B03AC895}"/>
              </a:ext>
            </a:extLst>
          </p:cNvPr>
          <p:cNvSpPr txBox="1">
            <a:spLocks/>
          </p:cNvSpPr>
          <p:nvPr/>
        </p:nvSpPr>
        <p:spPr>
          <a:xfrm>
            <a:off x="8665876" y="1427270"/>
            <a:ext cx="3099404" cy="1624414"/>
          </a:xfrm>
          <a:prstGeom prst="roundRect">
            <a:avLst/>
          </a:prstGeom>
          <a:solidFill>
            <a:schemeClr val="accent2">
              <a:lumMod val="20000"/>
              <a:lumOff val="80000"/>
            </a:schemeClr>
          </a:solidFill>
          <a:ln w="28575">
            <a:solidFill>
              <a:srgbClr val="C55A11"/>
            </a:solidFill>
          </a:ln>
        </p:spPr>
        <p:txBody>
          <a:bodyPr vert="horz" lIns="91440" tIns="45720" rIns="91440" bIns="45720" rtlCol="0">
            <a:noAutofit/>
          </a:bodyPr>
          <a:lstStyle>
            <a:lvl1pPr marL="320040" indent="-320040" algn="l" defTabSz="914400" rtl="0" eaLnBrk="1" latinLnBrk="0" hangingPunct="1">
              <a:lnSpc>
                <a:spcPct val="120000"/>
              </a:lnSpc>
              <a:spcBef>
                <a:spcPts val="100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0"/>
              </a:spcAft>
              <a:defRPr/>
            </a:pPr>
            <a:r>
              <a:rPr kumimoji="0" lang="en-US" sz="1600" b="1" i="0" u="none" strike="noStrike" kern="1200" cap="none" spc="0" normalizeH="0" baseline="0" noProof="0" dirty="0">
                <a:ln>
                  <a:noFill/>
                </a:ln>
                <a:solidFill>
                  <a:prstClr val="black"/>
                </a:solidFill>
                <a:effectLst/>
                <a:uLnTx/>
                <a:uFillTx/>
                <a:latin typeface="Quattrocento Sans" panose="020B0502050000020003" pitchFamily="34" charset="0"/>
                <a:ea typeface="+mn-ea"/>
                <a:cs typeface="Segoe UI" panose="020B0502040204020203" pitchFamily="34" charset="0"/>
              </a:rPr>
              <a:t>Behavioral Health Ou</a:t>
            </a:r>
            <a:r>
              <a:rPr lang="en-US" sz="1600" b="1" dirty="0" err="1">
                <a:solidFill>
                  <a:prstClr val="black"/>
                </a:solidFill>
                <a:latin typeface="Quattrocento Sans" panose="020B0502050000020003" pitchFamily="34" charset="0"/>
              </a:rPr>
              <a:t>tcomes</a:t>
            </a:r>
            <a:r>
              <a:rPr lang="en-US" sz="1600" b="1" dirty="0">
                <a:solidFill>
                  <a:prstClr val="black"/>
                </a:solidFill>
                <a:latin typeface="Quattrocento Sans" panose="020B0502050000020003" pitchFamily="34" charset="0"/>
              </a:rPr>
              <a:t>, Accountability, and Transparency Report (BHOATR) </a:t>
            </a:r>
            <a:r>
              <a:rPr lang="en-US" sz="1600" dirty="0">
                <a:solidFill>
                  <a:prstClr val="black"/>
                </a:solidFill>
                <a:latin typeface="Quattrocento Sans" panose="020B0502050000020003" pitchFamily="34" charset="0"/>
              </a:rPr>
              <a:t>Draft submitted to DHCS (January 30, 2028)</a:t>
            </a:r>
            <a:endParaRPr kumimoji="0" lang="en-US" sz="1600" b="0" i="0" u="none" strike="noStrike" kern="1200" cap="none" spc="0" normalizeH="0" baseline="0" noProof="0" dirty="0">
              <a:ln>
                <a:noFill/>
              </a:ln>
              <a:solidFill>
                <a:prstClr val="black"/>
              </a:solidFill>
              <a:effectLst/>
              <a:uLnTx/>
              <a:uFillTx/>
              <a:latin typeface="Quattrocento Sans" panose="020B0502050000020003" pitchFamily="34" charset="0"/>
              <a:ea typeface="+mn-ea"/>
              <a:cs typeface="Segoe UI" panose="020B0502040204020203" pitchFamily="34" charset="0"/>
            </a:endParaRPr>
          </a:p>
        </p:txBody>
      </p:sp>
      <p:pic>
        <p:nvPicPr>
          <p:cNvPr id="5" name="Picture 4" descr="Logo&#10;&#10;Description automatically generated">
            <a:extLst>
              <a:ext uri="{FF2B5EF4-FFF2-40B4-BE49-F238E27FC236}">
                <a16:creationId xmlns:a16="http://schemas.microsoft.com/office/drawing/2014/main" id="{65E68DC9-C082-3AA0-9F70-2AA7F9A997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952" y="6225461"/>
            <a:ext cx="976150" cy="511499"/>
          </a:xfrm>
          <a:prstGeom prst="rect">
            <a:avLst/>
          </a:prstGeom>
        </p:spPr>
      </p:pic>
      <p:pic>
        <p:nvPicPr>
          <p:cNvPr id="12" name="Picture 4" descr="A picture containing text, sign&#10;&#10;Description automatically generated">
            <a:extLst>
              <a:ext uri="{FF2B5EF4-FFF2-40B4-BE49-F238E27FC236}">
                <a16:creationId xmlns:a16="http://schemas.microsoft.com/office/drawing/2014/main" id="{133F3FDF-2C28-F355-84EF-C30736508AA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8684" y="6148255"/>
            <a:ext cx="696064" cy="6659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56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1A92B-2684-223F-36F9-C5CEBC89FC65}"/>
              </a:ext>
            </a:extLst>
          </p:cNvPr>
          <p:cNvSpPr>
            <a:spLocks noGrp="1"/>
          </p:cNvSpPr>
          <p:nvPr>
            <p:ph type="title"/>
          </p:nvPr>
        </p:nvSpPr>
        <p:spPr>
          <a:xfrm>
            <a:off x="838200" y="107383"/>
            <a:ext cx="10515600" cy="797662"/>
          </a:xfrm>
        </p:spPr>
        <p:txBody>
          <a:bodyPr>
            <a:normAutofit fontScale="90000"/>
          </a:bodyPr>
          <a:lstStyle/>
          <a:p>
            <a:r>
              <a:rPr lang="en-US" b="1">
                <a:solidFill>
                  <a:srgbClr val="24356C"/>
                </a:solidFill>
                <a:latin typeface="Quattrocento Sans" panose="020B0502050000020003" pitchFamily="34" charset="0"/>
                <a:cs typeface="Segoe UI"/>
              </a:rPr>
              <a:t>Get Connected on Prop 1/BH Transformation</a:t>
            </a:r>
          </a:p>
        </p:txBody>
      </p:sp>
      <p:sp>
        <p:nvSpPr>
          <p:cNvPr id="3" name="Content Placeholder 2">
            <a:extLst>
              <a:ext uri="{FF2B5EF4-FFF2-40B4-BE49-F238E27FC236}">
                <a16:creationId xmlns:a16="http://schemas.microsoft.com/office/drawing/2014/main" id="{5F621BD0-0059-5185-2A46-7DFA7D5DBD71}"/>
              </a:ext>
            </a:extLst>
          </p:cNvPr>
          <p:cNvSpPr>
            <a:spLocks noGrp="1"/>
          </p:cNvSpPr>
          <p:nvPr>
            <p:ph idx="1"/>
          </p:nvPr>
        </p:nvSpPr>
        <p:spPr>
          <a:xfrm>
            <a:off x="2202619" y="3432368"/>
            <a:ext cx="4442871" cy="807440"/>
          </a:xfrm>
          <a:ln>
            <a:noFill/>
          </a:ln>
        </p:spPr>
        <p:txBody>
          <a:bodyPr/>
          <a:lstStyle/>
          <a:p>
            <a:r>
              <a:rPr lang="en-US" sz="2000" dirty="0">
                <a:latin typeface="Quattrocento Sans" panose="020B0502050000020003" pitchFamily="34" charset="0"/>
              </a:rPr>
              <a:t>Visit </a:t>
            </a:r>
            <a:r>
              <a:rPr lang="en-US" sz="2000" dirty="0">
                <a:latin typeface="Quattrocento Sans" panose="020B0502050000020003" pitchFamily="34" charset="0"/>
                <a:hlinkClick r:id="rId2"/>
              </a:rPr>
              <a:t>DHCS’s BHT Website</a:t>
            </a:r>
            <a:endParaRPr lang="en-US" sz="2000" dirty="0">
              <a:latin typeface="Quattrocento Sans" panose="020B0502050000020003" pitchFamily="34" charset="0"/>
            </a:endParaRPr>
          </a:p>
          <a:p>
            <a:r>
              <a:rPr lang="en-US" sz="2000" dirty="0">
                <a:latin typeface="Quattrocento Sans" panose="020B0502050000020003" pitchFamily="34" charset="0"/>
                <a:hlinkClick r:id="rId3"/>
              </a:rPr>
              <a:t>Sign up </a:t>
            </a:r>
            <a:r>
              <a:rPr lang="en-US" sz="2000" dirty="0">
                <a:latin typeface="Quattrocento Sans" panose="020B0502050000020003" pitchFamily="34" charset="0"/>
              </a:rPr>
              <a:t>for DHCS’s BHT Newsletter</a:t>
            </a:r>
          </a:p>
        </p:txBody>
      </p:sp>
      <p:pic>
        <p:nvPicPr>
          <p:cNvPr id="1026" name="Picture 2" descr="Image result for hcai logo">
            <a:extLst>
              <a:ext uri="{FF2B5EF4-FFF2-40B4-BE49-F238E27FC236}">
                <a16:creationId xmlns:a16="http://schemas.microsoft.com/office/drawing/2014/main" id="{AF2981A4-EDEB-56A5-8DB0-4B1A9BF960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637" y="5160272"/>
            <a:ext cx="1326491" cy="801834"/>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5F2C816C-A516-727D-E7F4-15547A9191A8}"/>
              </a:ext>
            </a:extLst>
          </p:cNvPr>
          <p:cNvSpPr txBox="1">
            <a:spLocks/>
          </p:cNvSpPr>
          <p:nvPr/>
        </p:nvSpPr>
        <p:spPr>
          <a:xfrm>
            <a:off x="2215292" y="5418658"/>
            <a:ext cx="3553604" cy="473302"/>
          </a:xfrm>
          <a:prstGeom prst="rect">
            <a:avLst/>
          </a:prstGeom>
          <a:ln>
            <a:noFill/>
          </a:ln>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5"/>
              </a:rPr>
              <a:t>HCAI’s BHT Website</a:t>
            </a:r>
            <a:endPar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p:txBody>
      </p:sp>
      <p:pic>
        <p:nvPicPr>
          <p:cNvPr id="1032" name="Picture 8" descr="Narrative Therapy for Substance Abuse | New Directions for Women">
            <a:extLst>
              <a:ext uri="{FF2B5EF4-FFF2-40B4-BE49-F238E27FC236}">
                <a16:creationId xmlns:a16="http://schemas.microsoft.com/office/drawing/2014/main" id="{3DD526DE-0295-C847-B537-977C69D0E4A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1012" y="3455781"/>
            <a:ext cx="1413574" cy="53009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93CB1963-C53B-C913-83F5-05A0A476118D}"/>
              </a:ext>
            </a:extLst>
          </p:cNvPr>
          <p:cNvSpPr txBox="1">
            <a:spLocks/>
          </p:cNvSpPr>
          <p:nvPr/>
        </p:nvSpPr>
        <p:spPr>
          <a:xfrm>
            <a:off x="2209553" y="4431387"/>
            <a:ext cx="4621116" cy="807440"/>
          </a:xfrm>
          <a:prstGeom prst="rect">
            <a:avLst/>
          </a:prstGeom>
          <a:ln>
            <a:noFill/>
          </a:ln>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7"/>
              </a:rPr>
              <a:t>CDPH’s BHT Website</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 </a:t>
            </a:r>
          </a:p>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8"/>
              </a:rPr>
              <a:t>Sign up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for CDPH’s BHSA newsletter</a:t>
            </a:r>
          </a:p>
        </p:txBody>
      </p:sp>
      <p:pic>
        <p:nvPicPr>
          <p:cNvPr id="8" name="Picture 7" descr="CDPH Home">
            <a:extLst>
              <a:ext uri="{FF2B5EF4-FFF2-40B4-BE49-F238E27FC236}">
                <a16:creationId xmlns:a16="http://schemas.microsoft.com/office/drawing/2014/main" id="{E3077A30-6606-0C9B-8F85-575FC7972168}"/>
              </a:ext>
            </a:extLst>
          </p:cNvPr>
          <p:cNvPicPr>
            <a:picLocks noChangeAspect="1"/>
          </p:cNvPicPr>
          <p:nvPr/>
        </p:nvPicPr>
        <p:blipFill>
          <a:blip r:embed="rId9"/>
          <a:srcRect l="6341" t="20895" r="13534" b="15493"/>
          <a:stretch/>
        </p:blipFill>
        <p:spPr>
          <a:xfrm>
            <a:off x="714862" y="4350417"/>
            <a:ext cx="1559194" cy="807440"/>
          </a:xfrm>
          <a:prstGeom prst="rect">
            <a:avLst/>
          </a:prstGeom>
        </p:spPr>
      </p:pic>
      <p:pic>
        <p:nvPicPr>
          <p:cNvPr id="9" name="Picture 2" descr="HCD - Rory Goddard">
            <a:extLst>
              <a:ext uri="{FF2B5EF4-FFF2-40B4-BE49-F238E27FC236}">
                <a16:creationId xmlns:a16="http://schemas.microsoft.com/office/drawing/2014/main" id="{1D552EAA-6430-18E3-A1BD-CD787AF81F2E}"/>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191729" y="4372495"/>
            <a:ext cx="849136" cy="849136"/>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2">
            <a:extLst>
              <a:ext uri="{FF2B5EF4-FFF2-40B4-BE49-F238E27FC236}">
                <a16:creationId xmlns:a16="http://schemas.microsoft.com/office/drawing/2014/main" id="{CC55F5CC-EC40-9ADA-D639-6457AC6FB788}"/>
              </a:ext>
            </a:extLst>
          </p:cNvPr>
          <p:cNvSpPr txBox="1">
            <a:spLocks/>
          </p:cNvSpPr>
          <p:nvPr/>
        </p:nvSpPr>
        <p:spPr>
          <a:xfrm>
            <a:off x="8367514" y="4318425"/>
            <a:ext cx="2982122" cy="849136"/>
          </a:xfrm>
          <a:prstGeom prst="rect">
            <a:avLst/>
          </a:prstGeom>
          <a:ln>
            <a:noFill/>
          </a:ln>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11"/>
              </a:rPr>
              <a:t>HCD’s </a:t>
            </a:r>
            <a:r>
              <a:rPr kumimoji="0" lang="en-US" sz="2000" b="0" i="0" u="none" strike="noStrike" kern="1200" cap="none" spc="0" normalizeH="0" baseline="0" noProof="0" err="1">
                <a:ln>
                  <a:noFill/>
                </a:ln>
                <a:solidFill>
                  <a:srgbClr val="000000"/>
                </a:solidFill>
                <a:effectLst/>
                <a:uLnTx/>
                <a:uFillTx/>
                <a:latin typeface="Quattrocento Sans" panose="020B0502050000020003" pitchFamily="34" charset="0"/>
                <a:ea typeface="+mn-ea"/>
                <a:cs typeface="Segoe UI" panose="020B0502040204020203" pitchFamily="34" charset="0"/>
                <a:hlinkClick r:id="rId11"/>
              </a:rPr>
              <a:t>Homekey</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11"/>
              </a:rPr>
              <a:t>+ website</a:t>
            </a:r>
            <a:endPar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endPar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p:txBody>
      </p:sp>
      <p:pic>
        <p:nvPicPr>
          <p:cNvPr id="1028" name="Picture 4">
            <a:extLst>
              <a:ext uri="{FF2B5EF4-FFF2-40B4-BE49-F238E27FC236}">
                <a16:creationId xmlns:a16="http://schemas.microsoft.com/office/drawing/2014/main" id="{3502B6DF-7E4E-23D1-4372-E1483ECBC861}"/>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l="13157" t="13441" r="15327" b="16895"/>
          <a:stretch/>
        </p:blipFill>
        <p:spPr bwMode="auto">
          <a:xfrm>
            <a:off x="7103874" y="3388079"/>
            <a:ext cx="983398" cy="957948"/>
          </a:xfrm>
          <a:prstGeom prst="rect">
            <a:avLst/>
          </a:prstGeom>
          <a:noFill/>
          <a:extLst>
            <a:ext uri="{909E8E84-426E-40DD-AFC4-6F175D3DCCD1}">
              <a14:hiddenFill xmlns:a14="http://schemas.microsoft.com/office/drawing/2010/main">
                <a:solidFill>
                  <a:srgbClr val="FFFFFF"/>
                </a:solidFill>
              </a14:hiddenFill>
            </a:ext>
          </a:extLst>
        </p:spPr>
      </p:pic>
      <p:sp>
        <p:nvSpPr>
          <p:cNvPr id="13" name="Content Placeholder 2">
            <a:extLst>
              <a:ext uri="{FF2B5EF4-FFF2-40B4-BE49-F238E27FC236}">
                <a16:creationId xmlns:a16="http://schemas.microsoft.com/office/drawing/2014/main" id="{4F36E510-3BFA-A6AC-3B24-AA8F5C13FC44}"/>
              </a:ext>
            </a:extLst>
          </p:cNvPr>
          <p:cNvSpPr txBox="1">
            <a:spLocks/>
          </p:cNvSpPr>
          <p:nvPr/>
        </p:nvSpPr>
        <p:spPr>
          <a:xfrm>
            <a:off x="8381756" y="3432100"/>
            <a:ext cx="3179078" cy="499311"/>
          </a:xfrm>
          <a:prstGeom prst="rect">
            <a:avLst/>
          </a:prstGeom>
          <a:ln>
            <a:noFill/>
          </a:ln>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13"/>
              </a:rPr>
              <a:t>BCSH’s </a:t>
            </a:r>
            <a:r>
              <a:rPr kumimoji="0" lang="en-US" sz="2000" b="0" i="0" u="none" strike="noStrike" kern="1200" cap="none" spc="0" normalizeH="0" baseline="0" noProof="0" err="1">
                <a:ln>
                  <a:noFill/>
                </a:ln>
                <a:solidFill>
                  <a:srgbClr val="000000"/>
                </a:solidFill>
                <a:effectLst/>
                <a:uLnTx/>
                <a:uFillTx/>
                <a:latin typeface="Quattrocento Sans" panose="020B0502050000020003" pitchFamily="34" charset="0"/>
                <a:ea typeface="+mn-ea"/>
                <a:cs typeface="Segoe UI" panose="020B0502040204020203" pitchFamily="34" charset="0"/>
                <a:hlinkClick r:id="rId13"/>
              </a:rPr>
              <a:t>Homekey</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13"/>
              </a:rPr>
              <a:t>+ website</a:t>
            </a:r>
            <a:endPar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endPar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endParaRPr>
          </a:p>
        </p:txBody>
      </p:sp>
      <p:sp>
        <p:nvSpPr>
          <p:cNvPr id="15" name="Content Placeholder 2">
            <a:extLst>
              <a:ext uri="{FF2B5EF4-FFF2-40B4-BE49-F238E27FC236}">
                <a16:creationId xmlns:a16="http://schemas.microsoft.com/office/drawing/2014/main" id="{15867FDB-F72D-7A89-946C-F91F0D296373}"/>
              </a:ext>
            </a:extLst>
          </p:cNvPr>
          <p:cNvSpPr txBox="1">
            <a:spLocks/>
          </p:cNvSpPr>
          <p:nvPr/>
        </p:nvSpPr>
        <p:spPr>
          <a:xfrm>
            <a:off x="2817620" y="1378397"/>
            <a:ext cx="3914287" cy="453946"/>
          </a:xfrm>
          <a:prstGeom prst="rect">
            <a:avLst/>
          </a:prstGeom>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sng" strike="noStrike" kern="1200" cap="none" spc="0" normalizeH="0" baseline="0" noProof="0" err="1">
                <a:ln>
                  <a:noFill/>
                </a:ln>
                <a:solidFill>
                  <a:srgbClr val="0563C1"/>
                </a:solidFill>
                <a:effectLst/>
                <a:uLnTx/>
                <a:uFillTx/>
                <a:latin typeface="Quattrocento Sans" panose="020B0502050000020003" pitchFamily="34" charset="0"/>
                <a:ea typeface="+mn-ea"/>
                <a:cs typeface="Segoe UI" panose="020B0502040204020203" pitchFamily="34" charset="0"/>
                <a:hlinkClick r:id="rId14"/>
              </a:rPr>
              <a:t>CalHHS’s</a:t>
            </a:r>
            <a:r>
              <a:rPr kumimoji="0" lang="en-US" sz="2000" b="0" i="0" u="sng" strike="noStrike" kern="1200" cap="none" spc="0" normalizeH="0" baseline="0" noProof="0">
                <a:ln>
                  <a:noFill/>
                </a:ln>
                <a:solidFill>
                  <a:srgbClr val="0563C1"/>
                </a:solidFill>
                <a:effectLst/>
                <a:uLnTx/>
                <a:uFillTx/>
                <a:latin typeface="Quattrocento Sans" panose="020B0502050000020003" pitchFamily="34" charset="0"/>
                <a:ea typeface="+mn-ea"/>
                <a:cs typeface="Segoe UI" panose="020B0502040204020203" pitchFamily="34" charset="0"/>
                <a:hlinkClick r:id="rId14"/>
              </a:rPr>
              <a:t> BHT website</a:t>
            </a:r>
            <a:r>
              <a:rPr kumimoji="0" lang="en-US" sz="2000" b="0" i="0" u="none" strike="noStrike" kern="1200" cap="none" spc="0" normalizeH="0" baseline="0" noProof="0">
                <a:ln>
                  <a:noFill/>
                </a:ln>
                <a:solidFill>
                  <a:srgbClr val="FFFFFF"/>
                </a:solidFill>
                <a:effectLst/>
                <a:uLnTx/>
                <a:uFillTx/>
                <a:latin typeface="Quattrocento Sans" panose="020B0502050000020003" pitchFamily="34" charset="0"/>
                <a:ea typeface="+mn-ea"/>
                <a:cs typeface="Segoe UI" panose="020B0502040204020203" pitchFamily="34" charset="0"/>
              </a:rPr>
              <a:t> </a:t>
            </a:r>
          </a:p>
        </p:txBody>
      </p:sp>
      <p:pic>
        <p:nvPicPr>
          <p:cNvPr id="16" name="Picture 15" descr="Logo&#10;&#10;Description automatically generated">
            <a:extLst>
              <a:ext uri="{FF2B5EF4-FFF2-40B4-BE49-F238E27FC236}">
                <a16:creationId xmlns:a16="http://schemas.microsoft.com/office/drawing/2014/main" id="{8F98F188-98A2-25F0-D01F-32781D67B73B}"/>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b="7067"/>
          <a:stretch/>
        </p:blipFill>
        <p:spPr>
          <a:xfrm>
            <a:off x="838200" y="1164209"/>
            <a:ext cx="1895067" cy="922835"/>
          </a:xfrm>
          <a:prstGeom prst="rect">
            <a:avLst/>
          </a:prstGeom>
        </p:spPr>
      </p:pic>
      <p:sp>
        <p:nvSpPr>
          <p:cNvPr id="22" name="Rectangle: Rounded Corners 21">
            <a:extLst>
              <a:ext uri="{FF2B5EF4-FFF2-40B4-BE49-F238E27FC236}">
                <a16:creationId xmlns:a16="http://schemas.microsoft.com/office/drawing/2014/main" id="{74E8BBB8-A4D5-1679-CAD8-63AEE1FEC9A0}"/>
              </a:ext>
            </a:extLst>
          </p:cNvPr>
          <p:cNvSpPr/>
          <p:nvPr/>
        </p:nvSpPr>
        <p:spPr>
          <a:xfrm>
            <a:off x="595659" y="3251805"/>
            <a:ext cx="6127583" cy="285607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Quattrocento Sans" panose="020B0502050000020003" pitchFamily="34" charset="0"/>
              <a:ea typeface="+mn-ea"/>
              <a:cs typeface="+mn-cs"/>
            </a:endParaRPr>
          </a:p>
        </p:txBody>
      </p:sp>
      <p:sp>
        <p:nvSpPr>
          <p:cNvPr id="24" name="Rectangle: Rounded Corners 23">
            <a:extLst>
              <a:ext uri="{FF2B5EF4-FFF2-40B4-BE49-F238E27FC236}">
                <a16:creationId xmlns:a16="http://schemas.microsoft.com/office/drawing/2014/main" id="{BBBF15FD-9638-28E3-8A07-6399AD3D8EA1}"/>
              </a:ext>
            </a:extLst>
          </p:cNvPr>
          <p:cNvSpPr/>
          <p:nvPr/>
        </p:nvSpPr>
        <p:spPr>
          <a:xfrm>
            <a:off x="753847" y="978452"/>
            <a:ext cx="5576615" cy="119424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Quattrocento Sans" panose="020B0502050000020003" pitchFamily="34" charset="0"/>
              <a:ea typeface="+mn-ea"/>
              <a:cs typeface="+mn-cs"/>
            </a:endParaRPr>
          </a:p>
        </p:txBody>
      </p:sp>
      <p:sp>
        <p:nvSpPr>
          <p:cNvPr id="25" name="Rectangle: Rounded Corners 24">
            <a:extLst>
              <a:ext uri="{FF2B5EF4-FFF2-40B4-BE49-F238E27FC236}">
                <a16:creationId xmlns:a16="http://schemas.microsoft.com/office/drawing/2014/main" id="{C3B668DA-826D-6F06-8DDD-AC0AB9D872ED}"/>
              </a:ext>
            </a:extLst>
          </p:cNvPr>
          <p:cNvSpPr/>
          <p:nvPr/>
        </p:nvSpPr>
        <p:spPr>
          <a:xfrm>
            <a:off x="6823631" y="3251805"/>
            <a:ext cx="4861404" cy="285607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Quattrocento Sans" panose="020B0502050000020003" pitchFamily="34" charset="0"/>
              <a:ea typeface="+mn-ea"/>
              <a:cs typeface="+mn-cs"/>
            </a:endParaRPr>
          </a:p>
        </p:txBody>
      </p:sp>
      <p:pic>
        <p:nvPicPr>
          <p:cNvPr id="7" name="Picture 8" descr="Narrative Therapy for Substance Abuse | New Directions for Women">
            <a:extLst>
              <a:ext uri="{FF2B5EF4-FFF2-40B4-BE49-F238E27FC236}">
                <a16:creationId xmlns:a16="http://schemas.microsoft.com/office/drawing/2014/main" id="{4641069D-3997-72ED-B1E3-06D6E7F63D85}"/>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981137" y="5389979"/>
            <a:ext cx="1335606" cy="500852"/>
          </a:xfrm>
          <a:prstGeom prst="rect">
            <a:avLst/>
          </a:prstGeom>
          <a:noFill/>
          <a:extLst>
            <a:ext uri="{909E8E84-426E-40DD-AFC4-6F175D3DCCD1}">
              <a14:hiddenFill xmlns:a14="http://schemas.microsoft.com/office/drawing/2010/main">
                <a:solidFill>
                  <a:srgbClr val="FFFFFF"/>
                </a:solidFill>
              </a14:hiddenFill>
            </a:ext>
          </a:extLst>
        </p:spPr>
      </p:pic>
      <p:sp>
        <p:nvSpPr>
          <p:cNvPr id="17" name="Content Placeholder 2">
            <a:extLst>
              <a:ext uri="{FF2B5EF4-FFF2-40B4-BE49-F238E27FC236}">
                <a16:creationId xmlns:a16="http://schemas.microsoft.com/office/drawing/2014/main" id="{6911F272-254C-5247-A824-1AF5850CC277}"/>
              </a:ext>
            </a:extLst>
          </p:cNvPr>
          <p:cNvSpPr txBox="1">
            <a:spLocks/>
          </p:cNvSpPr>
          <p:nvPr/>
        </p:nvSpPr>
        <p:spPr>
          <a:xfrm>
            <a:off x="8409116" y="5313166"/>
            <a:ext cx="2509390" cy="684780"/>
          </a:xfrm>
          <a:prstGeom prst="rect">
            <a:avLst/>
          </a:prstGeom>
          <a:ln>
            <a:noFill/>
          </a:ln>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hlinkClick r:id="rId17"/>
              </a:rPr>
              <a:t>DHCS’s Bond BHCIP Website</a:t>
            </a:r>
            <a:endParaRPr kumimoji="0" lang="en-US" sz="2000" b="0" i="0" u="none" strike="noStrike" kern="1200" cap="none" spc="0" normalizeH="0" baseline="0" noProof="0">
              <a:ln>
                <a:noFill/>
              </a:ln>
              <a:solidFill>
                <a:prstClr val="black"/>
              </a:solidFill>
              <a:effectLst/>
              <a:uLnTx/>
              <a:uFillTx/>
              <a:latin typeface="Quattrocento Sans" panose="020B0502050000020003" pitchFamily="34" charset="0"/>
              <a:ea typeface="+mn-ea"/>
              <a:cs typeface="Segoe UI" panose="020B0502040204020203" pitchFamily="34" charset="0"/>
            </a:endParaRPr>
          </a:p>
        </p:txBody>
      </p:sp>
      <p:sp>
        <p:nvSpPr>
          <p:cNvPr id="18" name="TextBox 17">
            <a:extLst>
              <a:ext uri="{FF2B5EF4-FFF2-40B4-BE49-F238E27FC236}">
                <a16:creationId xmlns:a16="http://schemas.microsoft.com/office/drawing/2014/main" id="{1A95E7CA-E946-AAD0-FD3E-352F90BBD08B}"/>
              </a:ext>
            </a:extLst>
          </p:cNvPr>
          <p:cNvSpPr txBox="1"/>
          <p:nvPr/>
        </p:nvSpPr>
        <p:spPr>
          <a:xfrm>
            <a:off x="478362" y="2348319"/>
            <a:ext cx="6127583" cy="899998"/>
          </a:xfrm>
          <a:prstGeom prst="rect">
            <a:avLst/>
          </a:prstGeom>
        </p:spPr>
        <p:txBody>
          <a:bodyPr wrap="square" rtlCol="0">
            <a:noAutofit/>
          </a:bodyPr>
          <a:lstStyle/>
          <a:p>
            <a:pPr marL="0" marR="0" lvl="0" indent="0" algn="ctr" defTabSz="914400" rtl="0" eaLnBrk="1" fontAlgn="auto" latinLnBrk="0" hangingPunct="1">
              <a:lnSpc>
                <a:spcPct val="100000"/>
              </a:lnSpc>
              <a:spcBef>
                <a:spcPts val="0"/>
              </a:spcBef>
              <a:spcAft>
                <a:spcPts val="0"/>
              </a:spcAft>
              <a:buClr>
                <a:srgbClr val="E47225"/>
              </a:buClr>
              <a:buSzTx/>
              <a:buFontTx/>
              <a:buNone/>
              <a:tabLst/>
              <a:defRPr/>
            </a:pPr>
            <a:r>
              <a:rPr kumimoji="0" lang="en-US" sz="3000" b="1" i="0" u="none" strike="noStrike" kern="1200" cap="none" spc="0" normalizeH="0" baseline="0" noProof="0">
                <a:ln>
                  <a:noFill/>
                </a:ln>
                <a:solidFill>
                  <a:srgbClr val="70AD47"/>
                </a:solidFill>
                <a:effectLst/>
                <a:uLnTx/>
                <a:uFillTx/>
                <a:latin typeface="Quattrocento Sans" panose="020B0502050000020003" pitchFamily="34" charset="0"/>
                <a:ea typeface="+mn-ea"/>
                <a:cs typeface="+mn-cs"/>
              </a:rPr>
              <a:t>Behavioral Health Services Act </a:t>
            </a:r>
            <a:r>
              <a:rPr kumimoji="0" lang="en-US" sz="3000" b="0" i="0" u="none" strike="noStrike" kern="1200" cap="none" spc="0" normalizeH="0" baseline="0" noProof="0">
                <a:ln>
                  <a:noFill/>
                </a:ln>
                <a:solidFill>
                  <a:prstClr val="black"/>
                </a:solidFill>
                <a:effectLst/>
                <a:uLnTx/>
                <a:uFillTx/>
                <a:latin typeface="Quattrocento Sans" panose="020B0502050000020003" pitchFamily="34" charset="0"/>
                <a:ea typeface="+mn-ea"/>
                <a:cs typeface="+mn-cs"/>
              </a:rPr>
              <a:t>Resources</a:t>
            </a:r>
            <a:endParaRPr kumimoji="0" lang="en-US" sz="3000" b="1" i="0" u="none" strike="noStrike" kern="1200" cap="none" spc="0" normalizeH="0" baseline="0" noProof="0">
              <a:ln>
                <a:noFill/>
              </a:ln>
              <a:solidFill>
                <a:prstClr val="black"/>
              </a:solidFill>
              <a:effectLst/>
              <a:uLnTx/>
              <a:uFillTx/>
              <a:latin typeface="Quattrocento Sans" panose="020B0502050000020003" pitchFamily="34" charset="0"/>
              <a:ea typeface="+mn-ea"/>
              <a:cs typeface="+mn-cs"/>
            </a:endParaRPr>
          </a:p>
        </p:txBody>
      </p:sp>
      <p:sp>
        <p:nvSpPr>
          <p:cNvPr id="20" name="TextBox 19">
            <a:extLst>
              <a:ext uri="{FF2B5EF4-FFF2-40B4-BE49-F238E27FC236}">
                <a16:creationId xmlns:a16="http://schemas.microsoft.com/office/drawing/2014/main" id="{B82CAA9D-0660-E74A-1A0B-C8FD6ACA4741}"/>
              </a:ext>
            </a:extLst>
          </p:cNvPr>
          <p:cNvSpPr txBox="1"/>
          <p:nvPr/>
        </p:nvSpPr>
        <p:spPr>
          <a:xfrm>
            <a:off x="6823631" y="2319425"/>
            <a:ext cx="4861404" cy="927583"/>
          </a:xfrm>
          <a:prstGeom prst="rect">
            <a:avLst/>
          </a:prstGeom>
        </p:spPr>
        <p:txBody>
          <a:bodyPr wrap="square" rtlCol="0">
            <a:noAutofit/>
          </a:bodyPr>
          <a:lstStyle/>
          <a:p>
            <a:pPr marL="0" marR="0" lvl="0" indent="0" algn="ctr" defTabSz="914400" rtl="0" eaLnBrk="1" fontAlgn="auto" latinLnBrk="0" hangingPunct="1">
              <a:lnSpc>
                <a:spcPct val="100000"/>
              </a:lnSpc>
              <a:spcBef>
                <a:spcPts val="0"/>
              </a:spcBef>
              <a:spcAft>
                <a:spcPts val="0"/>
              </a:spcAft>
              <a:buClr>
                <a:srgbClr val="E47225"/>
              </a:buClr>
              <a:buSzTx/>
              <a:buFontTx/>
              <a:buNone/>
              <a:tabLst/>
              <a:defRPr/>
            </a:pPr>
            <a:r>
              <a:rPr kumimoji="0" lang="en-US" sz="3000" b="1" i="0" u="none" strike="noStrike" kern="1200" cap="none" spc="0" normalizeH="0" baseline="0" noProof="0">
                <a:ln>
                  <a:noFill/>
                </a:ln>
                <a:solidFill>
                  <a:srgbClr val="70AD47"/>
                </a:solidFill>
                <a:effectLst/>
                <a:uLnTx/>
                <a:uFillTx/>
                <a:latin typeface="Quattrocento Sans" panose="020B0502050000020003" pitchFamily="34" charset="0"/>
                <a:ea typeface="+mn-ea"/>
                <a:cs typeface="+mn-cs"/>
              </a:rPr>
              <a:t>Behavioral Health Bond Funding </a:t>
            </a:r>
            <a:r>
              <a:rPr kumimoji="0" lang="en-US" sz="3000" b="0" i="0" u="none" strike="noStrike" kern="1200" cap="none" spc="0" normalizeH="0" baseline="0" noProof="0">
                <a:ln>
                  <a:noFill/>
                </a:ln>
                <a:solidFill>
                  <a:prstClr val="black"/>
                </a:solidFill>
                <a:effectLst/>
                <a:uLnTx/>
                <a:uFillTx/>
                <a:latin typeface="Quattrocento Sans" panose="020B0502050000020003" pitchFamily="34" charset="0"/>
                <a:ea typeface="+mn-ea"/>
                <a:cs typeface="+mn-cs"/>
              </a:rPr>
              <a:t>Resources</a:t>
            </a:r>
            <a:endParaRPr kumimoji="0" lang="en-US" sz="3000" b="1" i="0" u="none" strike="noStrike" kern="1200" cap="none" spc="0" normalizeH="0" baseline="0" noProof="0">
              <a:ln>
                <a:noFill/>
              </a:ln>
              <a:solidFill>
                <a:prstClr val="black"/>
              </a:solidFill>
              <a:effectLst/>
              <a:uLnTx/>
              <a:uFillTx/>
              <a:latin typeface="Quattrocento Sans" panose="020B0502050000020003" pitchFamily="34" charset="0"/>
              <a:ea typeface="+mn-ea"/>
              <a:cs typeface="+mn-cs"/>
            </a:endParaRPr>
          </a:p>
        </p:txBody>
      </p:sp>
      <p:sp>
        <p:nvSpPr>
          <p:cNvPr id="6" name="Content Placeholder 2">
            <a:extLst>
              <a:ext uri="{FF2B5EF4-FFF2-40B4-BE49-F238E27FC236}">
                <a16:creationId xmlns:a16="http://schemas.microsoft.com/office/drawing/2014/main" id="{8E71DB54-6403-0DDD-965D-FC55D0EEACF3}"/>
              </a:ext>
            </a:extLst>
          </p:cNvPr>
          <p:cNvSpPr txBox="1">
            <a:spLocks/>
          </p:cNvSpPr>
          <p:nvPr/>
        </p:nvSpPr>
        <p:spPr>
          <a:xfrm>
            <a:off x="7751157" y="1384599"/>
            <a:ext cx="4355859" cy="453946"/>
          </a:xfrm>
          <a:prstGeom prst="rect">
            <a:avLst/>
          </a:prstGeom>
        </p:spPr>
        <p:txBody>
          <a:bodyPr vert="horz" lIns="91440" tIns="45720" rIns="91440" bIns="45720" rtlCol="0">
            <a:noAutofit/>
          </a:bodyPr>
          <a:lstStyle>
            <a:lvl1pPr marL="320040" indent="-320040" algn="l" defTabSz="914400" rtl="0" eaLnBrk="1" latinLnBrk="0" hangingPunct="1">
              <a:lnSpc>
                <a:spcPct val="100000"/>
              </a:lnSpc>
              <a:spcBef>
                <a:spcPts val="0"/>
              </a:spcBef>
              <a:spcAft>
                <a:spcPts val="600"/>
              </a:spcAft>
              <a:buClr>
                <a:srgbClr val="E47225"/>
              </a:buClr>
              <a:buSzPct val="125000"/>
              <a:buFont typeface="Segoe UI" panose="020B0502040204020203"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rgbClr val="E47225"/>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 marR="0" lvl="0" indent="-320040" algn="l" defTabSz="914400" rtl="0" eaLnBrk="1" fontAlgn="auto" latinLnBrk="0" hangingPunct="1">
              <a:lnSpc>
                <a:spcPct val="100000"/>
              </a:lnSpc>
              <a:spcBef>
                <a:spcPts val="0"/>
              </a:spcBef>
              <a:spcAft>
                <a:spcPts val="600"/>
              </a:spcAft>
              <a:buClr>
                <a:srgbClr val="E47225"/>
              </a:buClr>
              <a:buSzPct val="125000"/>
              <a:buFont typeface="Segoe UI" panose="020B0502040204020203" pitchFamily="34" charset="0"/>
              <a:buChar char="»"/>
              <a:tabLst/>
              <a:defRPr/>
            </a:pP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rPr>
              <a:t>Visit </a:t>
            </a:r>
            <a:r>
              <a:rPr kumimoji="0" lang="en-US" sz="2000" b="0" i="0" u="none" strike="noStrike" kern="1200" cap="none" spc="0" normalizeH="0" baseline="0" noProof="0">
                <a:ln>
                  <a:noFill/>
                </a:ln>
                <a:solidFill>
                  <a:srgbClr val="000000"/>
                </a:solidFill>
                <a:effectLst/>
                <a:uLnTx/>
                <a:uFillTx/>
                <a:latin typeface="Quattrocento Sans" panose="020B0502050000020003" pitchFamily="34" charset="0"/>
                <a:ea typeface="+mn-ea"/>
                <a:cs typeface="Segoe UI" panose="020B0502040204020203" pitchFamily="34" charset="0"/>
                <a:hlinkClick r:id="rId18"/>
              </a:rPr>
              <a:t>www.mentalhealth.ca.gov</a:t>
            </a:r>
            <a:endParaRPr kumimoji="0" lang="en-US" sz="2000" b="0" i="0" u="none" strike="noStrike" kern="1200" cap="none" spc="0" normalizeH="0" baseline="0" noProof="0">
              <a:ln>
                <a:noFill/>
              </a:ln>
              <a:solidFill>
                <a:srgbClr val="FFFFFF"/>
              </a:solidFill>
              <a:effectLst/>
              <a:uLnTx/>
              <a:uFillTx/>
              <a:latin typeface="Quattrocento Sans" panose="020B0502050000020003" pitchFamily="34" charset="0"/>
              <a:ea typeface="+mn-ea"/>
              <a:cs typeface="Segoe UI" panose="020B0502040204020203" pitchFamily="34" charset="0"/>
            </a:endParaRPr>
          </a:p>
        </p:txBody>
      </p:sp>
      <p:sp>
        <p:nvSpPr>
          <p:cNvPr id="19" name="Rectangle: Rounded Corners 18">
            <a:extLst>
              <a:ext uri="{FF2B5EF4-FFF2-40B4-BE49-F238E27FC236}">
                <a16:creationId xmlns:a16="http://schemas.microsoft.com/office/drawing/2014/main" id="{9ABB8106-14E0-BA1C-D241-829E547CD3AB}"/>
              </a:ext>
            </a:extLst>
          </p:cNvPr>
          <p:cNvSpPr/>
          <p:nvPr/>
        </p:nvSpPr>
        <p:spPr>
          <a:xfrm>
            <a:off x="6480354" y="976227"/>
            <a:ext cx="5465461" cy="119424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Quattrocento Sans" panose="020B0502050000020003" pitchFamily="34" charset="0"/>
              <a:ea typeface="+mn-ea"/>
              <a:cs typeface="+mn-cs"/>
            </a:endParaRPr>
          </a:p>
        </p:txBody>
      </p:sp>
      <p:pic>
        <p:nvPicPr>
          <p:cNvPr id="21" name="Picture 4" descr="A picture containing text, sign&#10;&#10;Description automatically generated">
            <a:extLst>
              <a:ext uri="{FF2B5EF4-FFF2-40B4-BE49-F238E27FC236}">
                <a16:creationId xmlns:a16="http://schemas.microsoft.com/office/drawing/2014/main" id="{1A723C03-7E64-B7D0-E312-F727D53C4743}"/>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641555" y="1075632"/>
            <a:ext cx="1000148" cy="956821"/>
          </a:xfrm>
          <a:prstGeom prst="rect">
            <a:avLst/>
          </a:prstGeom>
          <a:noFill/>
          <a:extLst>
            <a:ext uri="{909E8E84-426E-40DD-AFC4-6F175D3DCCD1}">
              <a14:hiddenFill xmlns:a14="http://schemas.microsoft.com/office/drawing/2010/main">
                <a:solidFill>
                  <a:srgbClr val="FFFFFF"/>
                </a:solidFill>
              </a14:hiddenFill>
            </a:ext>
          </a:extLst>
        </p:spPr>
      </p:pic>
      <p:sp>
        <p:nvSpPr>
          <p:cNvPr id="26" name="Slide Number Placeholder 3">
            <a:extLst>
              <a:ext uri="{FF2B5EF4-FFF2-40B4-BE49-F238E27FC236}">
                <a16:creationId xmlns:a16="http://schemas.microsoft.com/office/drawing/2014/main" id="{ED026680-7841-1C12-D6D9-70CEF4BB8D94}"/>
              </a:ext>
            </a:extLst>
          </p:cNvPr>
          <p:cNvSpPr txBox="1">
            <a:spLocks/>
          </p:cNvSpPr>
          <p:nvPr/>
        </p:nvSpPr>
        <p:spPr>
          <a:xfrm>
            <a:off x="9195904" y="6356350"/>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smtClean="0">
                <a:ln>
                  <a:noFill/>
                </a:ln>
                <a:solidFill>
                  <a:srgbClr val="888888"/>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lang="en-US" sz="1200" b="0" i="0" u="none" strike="noStrike" kern="0" cap="none" spc="0" normalizeH="0" baseline="0" noProof="0">
              <a:ln>
                <a:noFill/>
              </a:ln>
              <a:solidFill>
                <a:srgbClr val="888888"/>
              </a:solidFill>
              <a:effectLst/>
              <a:uLnTx/>
              <a:uFillTx/>
              <a:latin typeface="Calibri"/>
              <a:ea typeface="Calibri"/>
              <a:cs typeface="Calibri"/>
              <a:sym typeface="Calibri"/>
            </a:endParaRPr>
          </a:p>
        </p:txBody>
      </p:sp>
      <p:pic>
        <p:nvPicPr>
          <p:cNvPr id="28" name="Picture 27" descr="Logo&#10;&#10;Description automatically generated">
            <a:extLst>
              <a:ext uri="{FF2B5EF4-FFF2-40B4-BE49-F238E27FC236}">
                <a16:creationId xmlns:a16="http://schemas.microsoft.com/office/drawing/2014/main" id="{475959A6-664A-C892-6DF4-72AAB7262891}"/>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08083" y="6209982"/>
            <a:ext cx="976150" cy="511499"/>
          </a:xfrm>
          <a:prstGeom prst="rect">
            <a:avLst/>
          </a:prstGeom>
        </p:spPr>
      </p:pic>
      <p:pic>
        <p:nvPicPr>
          <p:cNvPr id="30" name="Picture 4" descr="A picture containing text, sign&#10;&#10;Description automatically generated">
            <a:extLst>
              <a:ext uri="{FF2B5EF4-FFF2-40B4-BE49-F238E27FC236}">
                <a16:creationId xmlns:a16="http://schemas.microsoft.com/office/drawing/2014/main" id="{DD300A66-856B-62CB-4CBE-CACA38CEFEB4}"/>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257814" y="6107882"/>
            <a:ext cx="722085" cy="690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59337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SHAPENAME" val="3. Subtitle"/>
</p:tagLst>
</file>

<file path=ppt/tags/tag11.xml><?xml version="1.0" encoding="utf-8"?>
<p:tagLst xmlns:a="http://schemas.openxmlformats.org/drawingml/2006/main" xmlns:r="http://schemas.openxmlformats.org/officeDocument/2006/relationships" xmlns:p="http://schemas.openxmlformats.org/presentationml/2006/main">
  <p:tag name="SHAPENAME" val="5. Sourc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4.oZbb0sXNdu8BCibsgsUw"/>
</p:tagLst>
</file>

<file path=ppt/tags/tag3.xml><?xml version="1.0" encoding="utf-8"?>
<p:tagLst xmlns:a="http://schemas.openxmlformats.org/drawingml/2006/main" xmlns:r="http://schemas.openxmlformats.org/officeDocument/2006/relationships" xmlns:p="http://schemas.openxmlformats.org/presentationml/2006/main">
  <p:tag name="SHAPENAME" val="3. Subtitle"/>
</p:tagLst>
</file>

<file path=ppt/tags/tag4.xml><?xml version="1.0" encoding="utf-8"?>
<p:tagLst xmlns:a="http://schemas.openxmlformats.org/drawingml/2006/main" xmlns:r="http://schemas.openxmlformats.org/officeDocument/2006/relationships" xmlns:p="http://schemas.openxmlformats.org/presentationml/2006/main">
  <p:tag name="SHAPENAME" val="5. Source"/>
</p:tagLst>
</file>

<file path=ppt/tags/tag5.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bEQ8aI7AKzsdxigcAG3ZA"/>
</p:tagLst>
</file>

<file path=ppt/tags/tag8.xml><?xml version="1.0" encoding="utf-8"?>
<p:tagLst xmlns:a="http://schemas.openxmlformats.org/drawingml/2006/main" xmlns:r="http://schemas.openxmlformats.org/officeDocument/2006/relationships" xmlns:p="http://schemas.openxmlformats.org/presentationml/2006/main">
  <p:tag name="SHAPENAME" val="RectangleLight"/>
</p:tagLst>
</file>

<file path=ppt/tags/tag9.xml><?xml version="1.0" encoding="utf-8"?>
<p:tagLst xmlns:a="http://schemas.openxmlformats.org/drawingml/2006/main" xmlns:r="http://schemas.openxmlformats.org/officeDocument/2006/relationships" xmlns:p="http://schemas.openxmlformats.org/presentationml/2006/main">
  <p:tag name="SHAPENAME" val="2. Slide Titl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ustom 6">
      <a:dk1>
        <a:sysClr val="windowText" lastClr="000000"/>
      </a:dk1>
      <a:lt1>
        <a:sysClr val="window" lastClr="FFFFFF"/>
      </a:lt1>
      <a:dk2>
        <a:srgbClr val="021E77"/>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Custom 2">
      <a:dk1>
        <a:srgbClr val="000000"/>
      </a:dk1>
      <a:lt1>
        <a:srgbClr val="FFFFFF"/>
      </a:lt1>
      <a:dk2>
        <a:srgbClr val="44546A"/>
      </a:dk2>
      <a:lt2>
        <a:srgbClr val="E7E6E6"/>
      </a:lt2>
      <a:accent1>
        <a:srgbClr val="173059"/>
      </a:accent1>
      <a:accent2>
        <a:srgbClr val="E37124"/>
      </a:accent2>
      <a:accent3>
        <a:srgbClr val="2C6E8D"/>
      </a:accent3>
      <a:accent4>
        <a:srgbClr val="F9A71C"/>
      </a:accent4>
      <a:accent5>
        <a:srgbClr val="A5A5A5"/>
      </a:accent5>
      <a:accent6>
        <a:srgbClr val="70ADD2"/>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362b853-5dc7-4f21-ad6f-06e8ac0601ce">
      <Terms xmlns="http://schemas.microsoft.com/office/infopath/2007/PartnerControls"/>
    </lcf76f155ced4ddcb4097134ff3c332f>
    <TaxCatchAll xmlns="435afd7e-3d62-49bf-924a-1c07567128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03A87541447BA498C35D1D47E67B336" ma:contentTypeVersion="15" ma:contentTypeDescription="Create a new document." ma:contentTypeScope="" ma:versionID="bdd5a26985a72ee296f1aa1e7db44866">
  <xsd:schema xmlns:xsd="http://www.w3.org/2001/XMLSchema" xmlns:xs="http://www.w3.org/2001/XMLSchema" xmlns:p="http://schemas.microsoft.com/office/2006/metadata/properties" xmlns:ns2="7362b853-5dc7-4f21-ad6f-06e8ac0601ce" xmlns:ns3="435afd7e-3d62-49bf-924a-1c075671282e" targetNamespace="http://schemas.microsoft.com/office/2006/metadata/properties" ma:root="true" ma:fieldsID="e27a648228315833d08132841bae3ad8" ns2:_="" ns3:_="">
    <xsd:import namespace="7362b853-5dc7-4f21-ad6f-06e8ac0601ce"/>
    <xsd:import namespace="435afd7e-3d62-49bf-924a-1c075671282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62b853-5dc7-4f21-ad6f-06e8ac0601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e3b3969b-0c7e-4dc1-adb6-e6bd511b0a9a"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afd7e-3d62-49bf-924a-1c075671282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6a15a1c-19fc-4c92-88b6-a784a6364a0c}" ma:internalName="TaxCatchAll" ma:showField="CatchAllData" ma:web="435afd7e-3d62-49bf-924a-1c07567128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D69343-0D9B-45CF-A47C-EB26622E401F}">
  <ds:schemaRefs>
    <ds:schemaRef ds:uri="435afd7e-3d62-49bf-924a-1c075671282e"/>
    <ds:schemaRef ds:uri="7362b853-5dc7-4f21-ad6f-06e8ac0601c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BE7CE99-784E-42AD-BC4C-8F274ECE2F4C}">
  <ds:schemaRefs>
    <ds:schemaRef ds:uri="http://schemas.microsoft.com/sharepoint/v3/contenttype/forms"/>
  </ds:schemaRefs>
</ds:datastoreItem>
</file>

<file path=customXml/itemProps3.xml><?xml version="1.0" encoding="utf-8"?>
<ds:datastoreItem xmlns:ds="http://schemas.openxmlformats.org/officeDocument/2006/customXml" ds:itemID="{F14D6FE7-E748-4C98-AD9B-8B078B6BD369}">
  <ds:schemaRefs>
    <ds:schemaRef ds:uri="435afd7e-3d62-49bf-924a-1c075671282e"/>
    <ds:schemaRef ds:uri="7362b853-5dc7-4f21-ad6f-06e8ac0601c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10</TotalTime>
  <Words>1193</Words>
  <Application>Microsoft Office PowerPoint</Application>
  <PresentationFormat>Widescreen</PresentationFormat>
  <Paragraphs>157</Paragraphs>
  <Slides>9</Slides>
  <Notes>7</Notes>
  <HiddenSlides>0</HiddenSlides>
  <MMClips>0</MMClips>
  <ScaleCrop>false</ScaleCrop>
  <HeadingPairs>
    <vt:vector size="8" baseType="variant">
      <vt:variant>
        <vt:lpstr>Fonts Used</vt:lpstr>
      </vt:variant>
      <vt:variant>
        <vt:i4>7</vt:i4>
      </vt:variant>
      <vt:variant>
        <vt:lpstr>Theme</vt:lpstr>
      </vt:variant>
      <vt:variant>
        <vt:i4>4</vt:i4>
      </vt:variant>
      <vt:variant>
        <vt:lpstr>Embedded OLE Servers</vt:lpstr>
      </vt:variant>
      <vt:variant>
        <vt:i4>1</vt:i4>
      </vt:variant>
      <vt:variant>
        <vt:lpstr>Slide Titles</vt:lpstr>
      </vt:variant>
      <vt:variant>
        <vt:i4>9</vt:i4>
      </vt:variant>
    </vt:vector>
  </HeadingPairs>
  <TitlesOfParts>
    <vt:vector size="21" baseType="lpstr">
      <vt:lpstr>Arial</vt:lpstr>
      <vt:lpstr>Calibri</vt:lpstr>
      <vt:lpstr>Calibri Light</vt:lpstr>
      <vt:lpstr>Poppins</vt:lpstr>
      <vt:lpstr>Quattrocento Sans</vt:lpstr>
      <vt:lpstr>Segoe UI</vt:lpstr>
      <vt:lpstr>Wingdings</vt:lpstr>
      <vt:lpstr>Office Theme</vt:lpstr>
      <vt:lpstr>2_Office Theme</vt:lpstr>
      <vt:lpstr>1_Office Theme</vt:lpstr>
      <vt:lpstr>4_Office Theme</vt:lpstr>
      <vt:lpstr>think-cell Slide</vt:lpstr>
      <vt:lpstr>The State’s Behavioral Health Transformation -Implementation and Planning Updates</vt:lpstr>
      <vt:lpstr>PowerPoint Presentation</vt:lpstr>
      <vt:lpstr>Historic Investments through DHCS for the Continuum </vt:lpstr>
      <vt:lpstr>Behavioral Act Services Act: Key Opportunities  </vt:lpstr>
      <vt:lpstr>PowerPoint Presentation</vt:lpstr>
      <vt:lpstr>System Improvement Needed</vt:lpstr>
      <vt:lpstr>Major Milestones: 2025</vt:lpstr>
      <vt:lpstr>Major Milestones: 2026</vt:lpstr>
      <vt:lpstr>Get Connected on Prop 1/BH Transformation</vt:lpstr>
    </vt:vector>
  </TitlesOfParts>
  <Company>Department of State Hospitals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Welch, Stephanie@CHHS</dc:creator>
  <cp:lastModifiedBy>Welch, Stephanie@CHHS</cp:lastModifiedBy>
  <cp:revision>121</cp:revision>
  <dcterms:created xsi:type="dcterms:W3CDTF">2025-02-24T21:38:56Z</dcterms:created>
  <dcterms:modified xsi:type="dcterms:W3CDTF">2025-03-03T19:12:47Z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0x010100103A87541447BA498C35D1D47E67B336</vt:lpwstr>
  </property>
  <property fmtid="{D5CDD505-2E9C-101B-9397-08002B2CF9AE}" pid="3" name="MediaServiceImageTags">
    <vt:lpwstr/>
  </property>
</Properties>
</file>