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39" r:id="rId5"/>
    <p:sldId id="2686" r:id="rId6"/>
    <p:sldId id="2698" r:id="rId7"/>
    <p:sldId id="2683" r:id="rId8"/>
    <p:sldId id="2699" r:id="rId9"/>
    <p:sldId id="2700" r:id="rId10"/>
    <p:sldId id="26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, Steven@DHCS" initials="SL" lastIdx="1" clrIdx="0">
    <p:extLst>
      <p:ext uri="{19B8F6BF-5375-455C-9EA6-DF929625EA0E}">
        <p15:presenceInfo xmlns:p15="http://schemas.microsoft.com/office/powerpoint/2012/main" userId="S::Steven.Le@dhcs.ca.gov::99e3b575-8486-421d-a718-0310f9235d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68" autoAdjust="0"/>
    <p:restoredTop sz="73186" autoAdjust="0"/>
  </p:normalViewPr>
  <p:slideViewPr>
    <p:cSldViewPr snapToGrid="0">
      <p:cViewPr varScale="1">
        <p:scale>
          <a:sx n="53" d="100"/>
          <a:sy n="53" d="100"/>
        </p:scale>
        <p:origin x="12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394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658D5-10DE-4C7E-A497-AB42E2D0DB80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D1917-4901-4BE1-9926-0AF97CA9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36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D1917-4901-4BE1-9926-0AF97CA9DD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68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A5817"/>
                </a:solidFill>
                <a:latin typeface="Segoe UI Semibold"/>
              </a:rPr>
              <a:t>Groundbreaking on June 12, 2024</a:t>
            </a:r>
          </a:p>
          <a:p>
            <a:r>
              <a:rPr lang="en-US" dirty="0">
                <a:solidFill>
                  <a:srgbClr val="BA5817"/>
                </a:solidFill>
                <a:latin typeface="Segoe UI Semibold"/>
              </a:rPr>
              <a:t>Projected construction completion by December 2026</a:t>
            </a:r>
          </a:p>
          <a:p>
            <a:endParaRPr lang="en-US" dirty="0">
              <a:solidFill>
                <a:srgbClr val="BA5817"/>
              </a:solidFill>
              <a:latin typeface="Segoe UI Semi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173159"/>
                </a:solidFill>
                <a:latin typeface="Segoe UI"/>
                <a:ea typeface="+mn-ea"/>
                <a:cs typeface="Segoe UI"/>
              </a:rPr>
              <a:t>BHCIP Round 3</a:t>
            </a:r>
            <a:endParaRPr lang="en-US" sz="800" b="0" dirty="0">
              <a:solidFill>
                <a:srgbClr val="173159"/>
              </a:solidFill>
              <a:latin typeface="Segoe UI"/>
              <a:cs typeface="Segoe UI"/>
            </a:endParaRPr>
          </a:p>
          <a:p>
            <a:endParaRPr lang="en-US" b="0" dirty="0">
              <a:solidFill>
                <a:srgbClr val="BA5817"/>
              </a:solidFill>
              <a:latin typeface="Segoe UI Semi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Social Rehabilitation Facility - 16 beds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Mental Health Rehabilitation Center - 50 beds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Adult Residential Treatment Facility for SUD - 40 beds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Office-Based Opioid Treatment - 288 treatment slots and projected to serve 9,600 individuals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Crisis Stabilization Unit - 12 treatment slots and projected to serve 2,190 individuals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Sobering Center - 15 treatment slots and projected to serve 2,670 individuals annually</a:t>
            </a:r>
          </a:p>
          <a:p>
            <a:endParaRPr lang="en-US" dirty="0">
              <a:solidFill>
                <a:srgbClr val="BA5817"/>
              </a:solidFill>
              <a:latin typeface="Segoe UI Semi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173159"/>
                </a:solidFill>
                <a:latin typeface="Segoe UI"/>
                <a:ea typeface="+mn-ea"/>
                <a:cs typeface="Segoe UI"/>
              </a:rPr>
              <a:t>BHCIP Round </a:t>
            </a:r>
            <a:r>
              <a:rPr lang="en-US" sz="1200" b="0" dirty="0">
                <a:solidFill>
                  <a:srgbClr val="173159"/>
                </a:solidFill>
                <a:latin typeface="Segoe UI"/>
                <a:cs typeface="Segoe UI"/>
              </a:rPr>
              <a:t>4</a:t>
            </a:r>
            <a:endParaRPr lang="en-US" sz="800" b="0" dirty="0">
              <a:solidFill>
                <a:srgbClr val="173159"/>
              </a:solidFill>
              <a:latin typeface="Segoe UI"/>
              <a:cs typeface="Segoe UI"/>
            </a:endParaRPr>
          </a:p>
          <a:p>
            <a:endParaRPr lang="en-US" b="0" dirty="0">
              <a:solidFill>
                <a:srgbClr val="BA5817"/>
              </a:solidFill>
              <a:latin typeface="Segoe UI Semi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Children's Crisis Residential Program - 16 beds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Short-Term Residential Therapeutic Program - 3 beds​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Community Mental Health Clinic - 152 treatment slots and projected to serve 3,000 individuals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Crisis Stabilization Unit -12 treatment slots and projected to serve 2,300 individuals annually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A9DC-8E96-4C18-A0D0-F5C5C0229E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33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A5817"/>
                </a:solidFill>
                <a:latin typeface="Segoe UI Semibold"/>
              </a:rPr>
              <a:t>Groundbreaking on June 12, 2024</a:t>
            </a:r>
          </a:p>
          <a:p>
            <a:r>
              <a:rPr lang="en-US" dirty="0">
                <a:solidFill>
                  <a:srgbClr val="BA5817"/>
                </a:solidFill>
                <a:latin typeface="Segoe UI Semibold"/>
              </a:rPr>
              <a:t>Projected construction completion by December 2026</a:t>
            </a:r>
          </a:p>
          <a:p>
            <a:endParaRPr lang="en-US" dirty="0">
              <a:solidFill>
                <a:srgbClr val="BA5817"/>
              </a:solidFill>
              <a:latin typeface="Segoe UI Semi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173159"/>
                </a:solidFill>
                <a:latin typeface="Segoe UI"/>
                <a:ea typeface="+mn-ea"/>
                <a:cs typeface="Segoe UI"/>
              </a:rPr>
              <a:t>BHCIP Round 3</a:t>
            </a:r>
            <a:endParaRPr lang="en-US" sz="800" b="0" dirty="0">
              <a:solidFill>
                <a:srgbClr val="173159"/>
              </a:solidFill>
              <a:latin typeface="Segoe UI"/>
              <a:cs typeface="Segoe UI"/>
            </a:endParaRPr>
          </a:p>
          <a:p>
            <a:endParaRPr lang="en-US" b="0" dirty="0">
              <a:solidFill>
                <a:srgbClr val="BA5817"/>
              </a:solidFill>
              <a:latin typeface="Segoe UI Semi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Social Rehabilitation Facility - 16 beds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Mental Health Rehabilitation Center - 50 beds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Adult Residential Treatment Facility for SUD - 40 beds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Office-Based Opioid Treatment - 288 treatment slots and projected to serve 9,600 individuals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Crisis Stabilization Unit - 12 treatment slots and projected to serve 2,190 individuals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Sobering Center - 15 treatment slots and projected to serve 2,670 individuals annually</a:t>
            </a:r>
          </a:p>
          <a:p>
            <a:endParaRPr lang="en-US" dirty="0">
              <a:solidFill>
                <a:srgbClr val="BA5817"/>
              </a:solidFill>
              <a:latin typeface="Segoe UI Semi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173159"/>
                </a:solidFill>
                <a:latin typeface="Segoe UI"/>
                <a:ea typeface="+mn-ea"/>
                <a:cs typeface="Segoe UI"/>
              </a:rPr>
              <a:t>BHCIP Round </a:t>
            </a:r>
            <a:r>
              <a:rPr lang="en-US" sz="1200" b="0" dirty="0">
                <a:solidFill>
                  <a:srgbClr val="173159"/>
                </a:solidFill>
                <a:latin typeface="Segoe UI"/>
                <a:cs typeface="Segoe UI"/>
              </a:rPr>
              <a:t>4</a:t>
            </a:r>
            <a:endParaRPr lang="en-US" sz="800" b="0" dirty="0">
              <a:solidFill>
                <a:srgbClr val="173159"/>
              </a:solidFill>
              <a:latin typeface="Segoe UI"/>
              <a:cs typeface="Segoe UI"/>
            </a:endParaRPr>
          </a:p>
          <a:p>
            <a:endParaRPr lang="en-US" b="0" dirty="0">
              <a:solidFill>
                <a:srgbClr val="BA5817"/>
              </a:solidFill>
              <a:latin typeface="Segoe UI Semi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Children's Crisis Residential Program - 16 beds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Short-Term Residential Therapeutic Program - 3 beds​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Community Mental Health Clinic - 152 treatment slots and projected to serve 3,000 individuals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Crisis Stabilization Unit -12 treatment slots and projected to serve 2,300 individuals annually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A9DC-8E96-4C18-A0D0-F5C5C0229E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34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A5817"/>
                </a:solidFill>
                <a:latin typeface="Segoe UI Semibold"/>
              </a:rPr>
              <a:t>Continuation of CRI-Help project. (Arial view and facility photo)</a:t>
            </a:r>
          </a:p>
          <a:p>
            <a:endParaRPr lang="en-US" dirty="0">
              <a:solidFill>
                <a:srgbClr val="BA5817"/>
              </a:solidFill>
              <a:latin typeface="Segoe UI Semibold"/>
            </a:endParaRPr>
          </a:p>
          <a:p>
            <a:r>
              <a:rPr lang="en-US" dirty="0">
                <a:solidFill>
                  <a:srgbClr val="BA5817"/>
                </a:solidFill>
                <a:latin typeface="Segoe UI Semibold"/>
              </a:rPr>
              <a:t>Open and providing services as of February 7, 2025</a:t>
            </a:r>
          </a:p>
          <a:p>
            <a:endParaRPr lang="en-US" dirty="0">
              <a:solidFill>
                <a:srgbClr val="BA5817"/>
              </a:solidFill>
              <a:latin typeface="Segoe UI Semi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173159"/>
                </a:solidFill>
                <a:latin typeface="Segoe UI"/>
                <a:ea typeface="+mn-ea"/>
                <a:cs typeface="Segoe UI"/>
              </a:rPr>
              <a:t>BHCIP Round 5</a:t>
            </a:r>
            <a:endParaRPr lang="en-US" sz="1200" b="0" kern="1200" dirty="0">
              <a:latin typeface="+mn-lt"/>
              <a:ea typeface="Calibri"/>
              <a:cs typeface="Calibri"/>
            </a:endParaRPr>
          </a:p>
          <a:p>
            <a:endParaRPr lang="en-US" b="0" dirty="0">
              <a:solidFill>
                <a:srgbClr val="BA5817"/>
              </a:solidFill>
              <a:latin typeface="Segoe UI Semi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Adult Residential SUD Treatment Facility - 78 beds</a:t>
            </a:r>
          </a:p>
          <a:p>
            <a:endParaRPr lang="en-US" sz="1200" b="0" dirty="0">
              <a:solidFill>
                <a:schemeClr val="tx2">
                  <a:lumMod val="90000"/>
                  <a:lumOff val="1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Intensive Outpatient Treatment - 43 treatment slots and projected to serve 500 individuals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0" dirty="0">
              <a:solidFill>
                <a:schemeClr val="tx2">
                  <a:lumMod val="90000"/>
                  <a:lumOff val="1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Sobering Center - 8 treatment slots and projected to serve 2,190 individuals annually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A9DC-8E96-4C18-A0D0-F5C5C0229E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50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A5817"/>
                </a:solidFill>
                <a:latin typeface="Segoe UI Semibold"/>
              </a:rPr>
              <a:t>Continuation of </a:t>
            </a:r>
            <a:r>
              <a:rPr lang="en-US">
                <a:solidFill>
                  <a:srgbClr val="BA5817"/>
                </a:solidFill>
                <a:latin typeface="Segoe UI Semibold"/>
              </a:rPr>
              <a:t>CRI-Help project. </a:t>
            </a:r>
            <a:r>
              <a:rPr lang="en-US" dirty="0">
                <a:solidFill>
                  <a:srgbClr val="BA5817"/>
                </a:solidFill>
                <a:latin typeface="Segoe UI Semibold"/>
              </a:rPr>
              <a:t>(Arial view and facility photo)</a:t>
            </a:r>
          </a:p>
          <a:p>
            <a:endParaRPr lang="en-US" dirty="0">
              <a:solidFill>
                <a:srgbClr val="BA5817"/>
              </a:solidFill>
              <a:latin typeface="Segoe UI Semibold"/>
            </a:endParaRPr>
          </a:p>
          <a:p>
            <a:r>
              <a:rPr lang="en-US" dirty="0">
                <a:solidFill>
                  <a:srgbClr val="BA5817"/>
                </a:solidFill>
                <a:latin typeface="Segoe UI Semibold"/>
              </a:rPr>
              <a:t>Open and providing services as of February 7, 2025</a:t>
            </a:r>
          </a:p>
          <a:p>
            <a:endParaRPr lang="en-US" dirty="0">
              <a:solidFill>
                <a:srgbClr val="BA5817"/>
              </a:solidFill>
              <a:latin typeface="Segoe UI Semi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173159"/>
                </a:solidFill>
                <a:latin typeface="Segoe UI"/>
                <a:ea typeface="+mn-ea"/>
                <a:cs typeface="Segoe UI"/>
              </a:rPr>
              <a:t>BHCIP Round 5</a:t>
            </a:r>
            <a:endParaRPr lang="en-US" sz="1200" b="0" kern="1200" dirty="0">
              <a:latin typeface="+mn-lt"/>
              <a:ea typeface="Calibri"/>
              <a:cs typeface="Calibri"/>
            </a:endParaRPr>
          </a:p>
          <a:p>
            <a:endParaRPr lang="en-US" b="0" dirty="0">
              <a:solidFill>
                <a:srgbClr val="BA5817"/>
              </a:solidFill>
              <a:latin typeface="Segoe UI Semi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Adult Residential SUD Treatment Facility - 78 beds</a:t>
            </a:r>
          </a:p>
          <a:p>
            <a:endParaRPr lang="en-US" sz="1200" b="0" dirty="0">
              <a:solidFill>
                <a:schemeClr val="tx2">
                  <a:lumMod val="90000"/>
                  <a:lumOff val="1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Intensive Outpatient Treatment - 43 treatment slots and projected to serve 500 individuals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0" dirty="0">
              <a:solidFill>
                <a:schemeClr val="tx2">
                  <a:lumMod val="90000"/>
                  <a:lumOff val="1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Sobering Center - 8 treatment slots and projected to serve 2,190 individuals annually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A9DC-8E96-4C18-A0D0-F5C5C0229E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22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A5817"/>
                </a:solidFill>
                <a:latin typeface="Segoe UI Semibold"/>
                <a:cs typeface="Segoe UI Semibold"/>
              </a:rPr>
              <a:t>Opening for services on March 4, 2025</a:t>
            </a:r>
          </a:p>
          <a:p>
            <a:endParaRPr lang="en-US" b="0" dirty="0">
              <a:solidFill>
                <a:srgbClr val="BA5817"/>
              </a:solidFill>
              <a:latin typeface="Segoe UI Semibold"/>
              <a:cs typeface="Segoe UI Semibold"/>
            </a:endParaRPr>
          </a:p>
          <a:p>
            <a:pPr defTabSz="978408">
              <a:spcAft>
                <a:spcPts val="600"/>
              </a:spcAft>
            </a:pPr>
            <a:r>
              <a:rPr lang="en-US" sz="1600" b="0" kern="1200" dirty="0">
                <a:solidFill>
                  <a:srgbClr val="173159"/>
                </a:solidFill>
                <a:latin typeface="Segoe UI"/>
                <a:ea typeface="+mn-ea"/>
                <a:cs typeface="Segoe UI"/>
              </a:rPr>
              <a:t>BHCIP Round 4</a:t>
            </a:r>
          </a:p>
          <a:p>
            <a:pPr defTabSz="978408">
              <a:spcAft>
                <a:spcPts val="600"/>
              </a:spcAft>
            </a:pPr>
            <a:endParaRPr lang="en-US" sz="1600" b="0" kern="1200" dirty="0">
              <a:latin typeface="+mn-lt"/>
              <a:ea typeface="Calibri"/>
              <a:cs typeface="Calibri"/>
            </a:endParaRPr>
          </a:p>
          <a:p>
            <a:pPr marL="285750" indent="-285750" defTabSz="9784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Community Mental Health Clinic – 9 treatment slots and projected to serve 250 individuals annually</a:t>
            </a:r>
          </a:p>
          <a:p>
            <a:pPr marL="0" indent="0" defTabSz="978408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b="0" dirty="0">
              <a:solidFill>
                <a:schemeClr val="tx2">
                  <a:lumMod val="90000"/>
                  <a:lumOff val="1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784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Community Wellness/Youth Prevention Center – 112 treatment slots and projected to serve 1,500 individuals annually</a:t>
            </a:r>
          </a:p>
          <a:p>
            <a:endParaRPr lang="en-US" dirty="0">
              <a:solidFill>
                <a:srgbClr val="BA5817"/>
              </a:solidFill>
              <a:latin typeface="Segoe UI Semibold"/>
              <a:cs typeface="Segoe UI Semi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A9DC-8E96-4C18-A0D0-F5C5C0229E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70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A5817"/>
                </a:solidFill>
                <a:latin typeface="Segoe UI Semibold"/>
                <a:cs typeface="Segoe UI Semibold"/>
              </a:rPr>
              <a:t>Opening for services on March 4, 2025</a:t>
            </a:r>
          </a:p>
          <a:p>
            <a:endParaRPr lang="en-US" b="0" dirty="0">
              <a:solidFill>
                <a:srgbClr val="BA5817"/>
              </a:solidFill>
              <a:latin typeface="Segoe UI Semibold"/>
              <a:cs typeface="Segoe UI Semibold"/>
            </a:endParaRPr>
          </a:p>
          <a:p>
            <a:pPr defTabSz="978408">
              <a:spcAft>
                <a:spcPts val="600"/>
              </a:spcAft>
            </a:pPr>
            <a:r>
              <a:rPr lang="en-US" sz="1600" b="0" kern="1200" dirty="0">
                <a:solidFill>
                  <a:srgbClr val="173159"/>
                </a:solidFill>
                <a:latin typeface="Segoe UI"/>
                <a:ea typeface="+mn-ea"/>
                <a:cs typeface="Segoe UI"/>
              </a:rPr>
              <a:t>BHCIP Round 4</a:t>
            </a:r>
          </a:p>
          <a:p>
            <a:pPr defTabSz="978408">
              <a:spcAft>
                <a:spcPts val="600"/>
              </a:spcAft>
            </a:pPr>
            <a:endParaRPr lang="en-US" sz="1600" b="0" kern="1200" dirty="0">
              <a:latin typeface="+mn-lt"/>
              <a:ea typeface="Calibri"/>
              <a:cs typeface="Calibri"/>
            </a:endParaRPr>
          </a:p>
          <a:p>
            <a:pPr marL="285750" indent="-285750" defTabSz="9784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Community Mental Health Clinic – 9 treatment slots and projected to serve 250 individuals annually</a:t>
            </a:r>
          </a:p>
          <a:p>
            <a:pPr marL="0" indent="0" defTabSz="978408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b="0" dirty="0">
              <a:solidFill>
                <a:schemeClr val="tx2">
                  <a:lumMod val="90000"/>
                  <a:lumOff val="1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784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Community Wellness/Youth Prevention Center – 112 treatment slots and projected to serve 1,500 individuals annually</a:t>
            </a:r>
          </a:p>
          <a:p>
            <a:endParaRPr lang="en-US" dirty="0">
              <a:solidFill>
                <a:srgbClr val="BA5817"/>
              </a:solidFill>
              <a:latin typeface="Segoe UI Semibold"/>
              <a:cs typeface="Segoe UI Semi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A9DC-8E96-4C18-A0D0-F5C5C0229E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EFD5C-A012-3D30-D7C1-E80F15F8C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C3345A-6B97-A1D9-6F4F-B30A8EA9E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11F48-D86D-3E5E-B4E3-00D754B0E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2EF-5182-465F-806D-B3DC76FD136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8FF03-C836-F3A6-A743-7FEC55D4F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CD300-0026-8C5F-3FDC-DF8A29D82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D33F-55E2-45B0-8086-F3F757109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3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9B1B-837F-3E06-66C2-FFBF5459A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1C2DB3-C16A-6904-A9B1-6D275B5B9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62435-2465-7086-863D-25B69C833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2EF-5182-465F-806D-B3DC76FD136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7CF21-8039-5B2D-F0A9-42E14C808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F1570-5A43-39D2-5D3F-8006660CF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D33F-55E2-45B0-8086-F3F757109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9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171C7A-6951-A3B0-7F87-96103BFC1E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9D983-69CD-1481-7C53-914AA54BE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02C7A-4B5E-87A7-8584-296904355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2EF-5182-465F-806D-B3DC76FD136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1AF5F-0B01-0422-4D03-95874BC7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C3EE-58D9-B539-0A73-4B4B37EA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D33F-55E2-45B0-8086-F3F757109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69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E62DCFB-167D-5C52-796F-E684EAF57471}"/>
              </a:ext>
            </a:extLst>
          </p:cNvPr>
          <p:cNvSpPr txBox="1">
            <a:spLocks/>
          </p:cNvSpPr>
          <p:nvPr userDrawn="1"/>
        </p:nvSpPr>
        <p:spPr>
          <a:xfrm>
            <a:off x="314794" y="6325849"/>
            <a:ext cx="539646" cy="3056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C9D18D4E-8D61-A9FE-3414-3C1799407C80}"/>
              </a:ext>
            </a:extLst>
          </p:cNvPr>
          <p:cNvSpPr txBox="1">
            <a:spLocks/>
          </p:cNvSpPr>
          <p:nvPr userDrawn="1"/>
        </p:nvSpPr>
        <p:spPr>
          <a:xfrm>
            <a:off x="10660284" y="6356350"/>
            <a:ext cx="103641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C296C8F-E37A-4645-A3FD-241225245A26}" type="slidenum">
              <a:rPr lang="en-IN" sz="1100" smtClean="0"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IN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46FA65-44B6-0BC5-82AB-53CE06AC73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90" y="6298095"/>
            <a:ext cx="805546" cy="394338"/>
          </a:xfrm>
          <a:prstGeom prst="rect">
            <a:avLst/>
          </a:prstGeom>
        </p:spPr>
      </p:pic>
      <p:pic>
        <p:nvPicPr>
          <p:cNvPr id="4" name="Picture 3" descr="A logo of a health company&#10;&#10;Description automatically generated">
            <a:extLst>
              <a:ext uri="{FF2B5EF4-FFF2-40B4-BE49-F238E27FC236}">
                <a16:creationId xmlns:a16="http://schemas.microsoft.com/office/drawing/2014/main" id="{883877D0-7087-6C79-B1C9-F03DD52B1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21" y="6255991"/>
            <a:ext cx="478546" cy="478546"/>
          </a:xfrm>
          <a:prstGeom prst="rect">
            <a:avLst/>
          </a:prstGeom>
        </p:spPr>
      </p:pic>
      <p:pic>
        <p:nvPicPr>
          <p:cNvPr id="5" name="Picture 4" descr="A blue and green circle with words&#10;&#10;Description automatically generated">
            <a:extLst>
              <a:ext uri="{FF2B5EF4-FFF2-40B4-BE49-F238E27FC236}">
                <a16:creationId xmlns:a16="http://schemas.microsoft.com/office/drawing/2014/main" id="{8313C471-34E6-B473-40E2-A2CFBC8DAB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68975" y="6246083"/>
            <a:ext cx="465666" cy="48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92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3A095-F094-6338-D008-D621CE8D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EBC08-0B35-4863-C831-8266EBDBC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8CF5B-9B66-4BB1-C143-0E4DCE68B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2EF-5182-465F-806D-B3DC76FD136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51681-CBD8-5352-669F-3E4A780B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98AB6-01CF-3BD6-FFE3-913CCFA3F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D33F-55E2-45B0-8086-F3F757109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EB72-291F-40EE-07DC-CD73F7B9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2BD74-61BF-183C-FF34-73BCA10D9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5DA67-0205-B41A-B7F5-8099A6121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2EF-5182-465F-806D-B3DC76FD136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EB18B-8639-002B-9354-4FAB48C8C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5FD3E-64B0-F763-4BB0-6F3E54D5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D33F-55E2-45B0-8086-F3F757109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5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38392-733B-FF06-F057-6C00B55DD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5CE0D-CCA3-B543-7EF2-9876C6ABF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53CCF-80A6-C756-87D5-69E62D74B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D6E29-43F9-CD4C-736C-F07E10A19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2EF-5182-465F-806D-B3DC76FD136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5FF16-556E-E2D0-AAFD-0022DB735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982C3-ED15-828D-A26B-C98C6B3CD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D33F-55E2-45B0-8086-F3F757109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8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CABA-43DD-D311-C15B-84DC9099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D4210-C9F5-8AF8-B9A9-16ECF9C6C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31C3D-7B9F-1C97-C085-3A8FC9926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BD86BB-3FC6-050A-7270-F1B7504C0F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A5D5A-F724-88C9-45E3-51A51EDF6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08BECA-C366-1C3A-3367-ED208309A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2EF-5182-465F-806D-B3DC76FD136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640BBE-E3E6-D985-6301-B430A074B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B51017-9F55-BAEF-927F-666F5973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D33F-55E2-45B0-8086-F3F757109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3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F9EA7-1294-AFD8-0C29-C71005E00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F84E3E-32F4-C1FF-F2FA-F363C5E5F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2EF-5182-465F-806D-B3DC76FD136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3A795-152B-AE59-066D-C877FC871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C77F0-8AB2-D5A5-F569-5C01ADB2A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D33F-55E2-45B0-8086-F3F757109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B8244F-DFBB-3AFD-C626-C0C649FB2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2EF-5182-465F-806D-B3DC76FD136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53E4A-0540-4F0C-4A82-E0D14828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D59FB-C9C3-22FC-277E-01E281E17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D33F-55E2-45B0-8086-F3F757109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8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E794E-F1F2-2A4B-3DF7-3E883F70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918C9-B24D-2A8D-5B33-C39B99AE7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7D90E-8123-B6A2-0712-D39C43C77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2C5DA-7D61-C65C-AA06-D2326C18F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2EF-5182-465F-806D-B3DC76FD136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23796-C51A-1E70-ED2E-E9D955DE7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93F85-FFC6-450F-2104-9FB633E1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D33F-55E2-45B0-8086-F3F757109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9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A5ACD-B696-FB25-4380-00612C3E5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3383E8-3C73-C144-A51A-60A069669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859AA-B9D2-54EF-0F30-51CA80D6A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D7775-D9D7-CB44-ABEF-463978788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2EF-5182-465F-806D-B3DC76FD136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AE6E6-CEE0-AADD-E433-D6BA9080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0055A-4553-C9DB-26B5-E6349631B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D33F-55E2-45B0-8086-F3F757109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1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65883F-A7F3-D40B-7B4D-A391549F6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FBEB1-F98D-0E8F-03AC-32648E25B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19488-5DAD-E36C-5D21-23BD45A10C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8FA2EF-5182-465F-806D-B3DC76FD136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CCD6E-97F1-43FD-5C20-61009115D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4F7F7-6694-2443-E9A3-D98683033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95D33F-55E2-45B0-8086-F3F757109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6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79566C-950E-523F-5E7A-665E36B27E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6663" y="1868940"/>
            <a:ext cx="10515600" cy="1184275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5300" dirty="0">
                <a:solidFill>
                  <a:schemeClr val="bg1"/>
                </a:solidFill>
                <a:latin typeface="Segoe UI"/>
                <a:cs typeface="Segoe UI"/>
              </a:rPr>
              <a:t>BHCIP Rounds 3-5</a:t>
            </a:r>
            <a:br>
              <a:rPr lang="en-US" sz="5300" dirty="0">
                <a:solidFill>
                  <a:schemeClr val="bg1"/>
                </a:solidFill>
                <a:latin typeface="Segoe UI"/>
                <a:cs typeface="Segoe UI"/>
              </a:rPr>
            </a:br>
            <a:endParaRPr lang="en-US" sz="5300" dirty="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591F71-9EE9-904E-BF00-C5263E821F58}"/>
              </a:ext>
            </a:extLst>
          </p:cNvPr>
          <p:cNvSpPr txBox="1"/>
          <p:nvPr/>
        </p:nvSpPr>
        <p:spPr>
          <a:xfrm>
            <a:off x="5143919" y="4064129"/>
            <a:ext cx="6098344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>
                <a:solidFill>
                  <a:schemeClr val="bg1"/>
                </a:solidFill>
                <a:latin typeface="Segoe UI Semibold"/>
                <a:cs typeface="Segoe UI Semibold"/>
              </a:rPr>
              <a:t>Crisis and </a:t>
            </a:r>
            <a:r>
              <a:rPr lang="en-US">
                <a:solidFill>
                  <a:schemeClr val="bg1"/>
                </a:solidFill>
                <a:latin typeface="Segoe UI Semibold"/>
                <a:cs typeface="Segoe UI Semibold"/>
              </a:rPr>
              <a:t>Behavioral</a:t>
            </a:r>
            <a:r>
              <a:rPr lang="en-US" sz="180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lang="en-US">
                <a:solidFill>
                  <a:schemeClr val="bg1"/>
                </a:solidFill>
                <a:latin typeface="Segoe UI Semibold"/>
                <a:cs typeface="Segoe UI Semibold"/>
              </a:rPr>
              <a:t>Health</a:t>
            </a:r>
            <a:r>
              <a:rPr lang="en-US" sz="1800">
                <a:solidFill>
                  <a:schemeClr val="bg1"/>
                </a:solidFill>
                <a:latin typeface="Segoe UI Semibold"/>
                <a:cs typeface="Segoe UI Semibold"/>
              </a:rPr>
              <a:t> </a:t>
            </a:r>
            <a:r>
              <a:rPr lang="en-US">
                <a:solidFill>
                  <a:schemeClr val="bg1"/>
                </a:solidFill>
                <a:latin typeface="Segoe UI Semibold"/>
                <a:cs typeface="Segoe UI Semibold"/>
              </a:rPr>
              <a:t>Continuum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C57FA-EC1F-6853-C7A0-CAD5253AE0FD}"/>
              </a:ext>
            </a:extLst>
          </p:cNvPr>
          <p:cNvSpPr txBox="1"/>
          <p:nvPr/>
        </p:nvSpPr>
        <p:spPr>
          <a:xfrm>
            <a:off x="479738" y="4064129"/>
            <a:ext cx="6098344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>
                <a:solidFill>
                  <a:schemeClr val="bg1"/>
                </a:solidFill>
                <a:latin typeface="Segoe UI Semibold"/>
                <a:cs typeface="Segoe UI Semibold"/>
              </a:rPr>
              <a:t>Launch </a:t>
            </a:r>
            <a:r>
              <a:rPr lang="en-US">
                <a:solidFill>
                  <a:schemeClr val="bg1"/>
                </a:solidFill>
                <a:latin typeface="Segoe UI Semibold"/>
                <a:cs typeface="Segoe UI Semibold"/>
              </a:rPr>
              <a:t>Ready</a:t>
            </a:r>
            <a:endParaRPr lang="en-US" sz="18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33D4C8-D112-71F5-95B6-34B4B3D05F3F}"/>
              </a:ext>
            </a:extLst>
          </p:cNvPr>
          <p:cNvSpPr txBox="1"/>
          <p:nvPr/>
        </p:nvSpPr>
        <p:spPr>
          <a:xfrm>
            <a:off x="2664125" y="4064129"/>
            <a:ext cx="246713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>
                <a:solidFill>
                  <a:schemeClr val="bg1"/>
                </a:solidFill>
                <a:latin typeface="Segoe UI Semibold"/>
                <a:cs typeface="Segoe UI Semibold"/>
              </a:rPr>
              <a:t>Children and </a:t>
            </a:r>
            <a:r>
              <a:rPr lang="en-US">
                <a:solidFill>
                  <a:schemeClr val="bg1"/>
                </a:solidFill>
                <a:latin typeface="Segoe UI Semibold"/>
                <a:cs typeface="Segoe UI Semibold"/>
              </a:rPr>
              <a:t>Youth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510418-3938-44B9-DDC7-3B13ABC1F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802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2032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0F30-C44A-6651-A991-66B327425A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2556" y="-427358"/>
            <a:ext cx="11446731" cy="19293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b="1" dirty="0">
                <a:solidFill>
                  <a:srgbClr val="173159"/>
                </a:solidFill>
                <a:latin typeface="Segoe UI"/>
                <a:cs typeface="Segoe UI"/>
              </a:rPr>
              <a:t>Riverside University Health System, BH Campus </a:t>
            </a:r>
            <a:r>
              <a:rPr lang="en-US" sz="1800" dirty="0">
                <a:solidFill>
                  <a:srgbClr val="173159"/>
                </a:solidFill>
                <a:latin typeface="Segoe UI"/>
                <a:cs typeface="Segoe UI"/>
              </a:rPr>
              <a:t>(County Entity)</a:t>
            </a:r>
            <a:endParaRPr lang="en-US" sz="2800" dirty="0">
              <a:solidFill>
                <a:srgbClr val="17315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5F3B41-61B3-ADC5-7988-89642FDCA778}"/>
              </a:ext>
            </a:extLst>
          </p:cNvPr>
          <p:cNvSpPr txBox="1"/>
          <p:nvPr/>
        </p:nvSpPr>
        <p:spPr>
          <a:xfrm>
            <a:off x="5387694" y="7269030"/>
            <a:ext cx="266832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173159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889E54-4A23-6FB5-7C02-A74430C0C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15" y="763967"/>
            <a:ext cx="11326969" cy="533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3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B5F3B41-61B3-ADC5-7988-89642FDCA778}"/>
              </a:ext>
            </a:extLst>
          </p:cNvPr>
          <p:cNvSpPr txBox="1"/>
          <p:nvPr/>
        </p:nvSpPr>
        <p:spPr>
          <a:xfrm>
            <a:off x="5387694" y="7269030"/>
            <a:ext cx="266832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173159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5B8AF8-EAEB-D70A-D182-914CDA974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7"/>
          <a:stretch/>
        </p:blipFill>
        <p:spPr>
          <a:xfrm>
            <a:off x="822960" y="645407"/>
            <a:ext cx="10073640" cy="556718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CAA2514-E609-F4F0-11D1-99E71F878692}"/>
              </a:ext>
            </a:extLst>
          </p:cNvPr>
          <p:cNvSpPr txBox="1">
            <a:spLocks/>
          </p:cNvSpPr>
          <p:nvPr/>
        </p:nvSpPr>
        <p:spPr>
          <a:xfrm>
            <a:off x="567822" y="-534038"/>
            <a:ext cx="11446731" cy="1929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173159"/>
                </a:solidFill>
                <a:latin typeface="Segoe UI"/>
                <a:cs typeface="Segoe UI"/>
              </a:rPr>
              <a:t>Riverside University Health System, BH Campus </a:t>
            </a:r>
            <a:r>
              <a:rPr lang="en-US" sz="1800">
                <a:solidFill>
                  <a:srgbClr val="173159"/>
                </a:solidFill>
                <a:latin typeface="Segoe UI"/>
                <a:cs typeface="Segoe UI"/>
              </a:rPr>
              <a:t>(County Entity)</a:t>
            </a:r>
            <a:endParaRPr lang="en-US" sz="2800" dirty="0">
              <a:solidFill>
                <a:srgbClr val="1731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4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0F30-C44A-6651-A991-66B327425A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222" y="129891"/>
            <a:ext cx="8151934" cy="103500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173159"/>
                </a:solidFill>
                <a:latin typeface="Segoe UI"/>
                <a:cs typeface="Segoe UI"/>
              </a:rPr>
              <a:t>CRI-Help, Inc. </a:t>
            </a:r>
            <a:r>
              <a:rPr lang="en-US" sz="2200" dirty="0">
                <a:solidFill>
                  <a:srgbClr val="173159"/>
                </a:solidFill>
                <a:latin typeface="Segoe UI"/>
                <a:cs typeface="Segoe UI"/>
              </a:rPr>
              <a:t>Los Angeles County (Nonprofit Organization)</a:t>
            </a:r>
            <a:br>
              <a:rPr lang="en-US" sz="3600" dirty="0">
                <a:solidFill>
                  <a:srgbClr val="173159"/>
                </a:solidFill>
                <a:latin typeface="Segoe UI"/>
                <a:cs typeface="Segoe UI"/>
              </a:rPr>
            </a:br>
            <a:endParaRPr lang="en-US" sz="3600" dirty="0">
              <a:solidFill>
                <a:srgbClr val="17315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5F3B41-61B3-ADC5-7988-89642FDCA778}"/>
              </a:ext>
            </a:extLst>
          </p:cNvPr>
          <p:cNvSpPr txBox="1"/>
          <p:nvPr/>
        </p:nvSpPr>
        <p:spPr>
          <a:xfrm>
            <a:off x="5387694" y="7269030"/>
            <a:ext cx="266832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173159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5BE029-5D92-4947-5D91-A81DA9A17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22" y="784553"/>
            <a:ext cx="9985138" cy="531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811C8E-9A20-BE35-5003-05AD32F64D52}"/>
              </a:ext>
            </a:extLst>
          </p:cNvPr>
          <p:cNvSpPr txBox="1"/>
          <p:nvPr/>
        </p:nvSpPr>
        <p:spPr>
          <a:xfrm>
            <a:off x="8667156" y="272556"/>
            <a:ext cx="54282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BA5817"/>
                </a:solidFill>
                <a:latin typeface="Segoe UI Semibold"/>
                <a:cs typeface="Segoe UI Semibold"/>
              </a:rPr>
              <a:t>Opened February 2025</a:t>
            </a:r>
          </a:p>
        </p:txBody>
      </p:sp>
    </p:spTree>
    <p:extLst>
      <p:ext uri="{BB962C8B-B14F-4D97-AF65-F5344CB8AC3E}">
        <p14:creationId xmlns:p14="http://schemas.microsoft.com/office/powerpoint/2010/main" val="3696821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0F30-C44A-6651-A991-66B327425A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9982" y="104627"/>
            <a:ext cx="8151934" cy="103500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173159"/>
                </a:solidFill>
                <a:latin typeface="Segoe UI"/>
                <a:cs typeface="Segoe UI"/>
              </a:rPr>
              <a:t>CRI-Help, Inc. </a:t>
            </a:r>
            <a:r>
              <a:rPr lang="en-US" sz="2200" dirty="0">
                <a:solidFill>
                  <a:srgbClr val="173159"/>
                </a:solidFill>
                <a:latin typeface="Segoe UI"/>
                <a:cs typeface="Segoe UI"/>
              </a:rPr>
              <a:t>Los Angeles County (Nonprofit Organization)</a:t>
            </a:r>
            <a:br>
              <a:rPr lang="en-US" sz="3600" dirty="0">
                <a:solidFill>
                  <a:srgbClr val="173159"/>
                </a:solidFill>
                <a:latin typeface="Segoe UI"/>
                <a:cs typeface="Segoe UI"/>
              </a:rPr>
            </a:br>
            <a:endParaRPr lang="en-US" sz="3600" dirty="0">
              <a:solidFill>
                <a:srgbClr val="17315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5F3B41-61B3-ADC5-7988-89642FDCA778}"/>
              </a:ext>
            </a:extLst>
          </p:cNvPr>
          <p:cNvSpPr txBox="1"/>
          <p:nvPr/>
        </p:nvSpPr>
        <p:spPr>
          <a:xfrm>
            <a:off x="5387694" y="7269030"/>
            <a:ext cx="266832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173159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45698-CF4C-4AA6-CC81-A1F58B23A2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276"/>
          <a:stretch/>
        </p:blipFill>
        <p:spPr>
          <a:xfrm>
            <a:off x="1127760" y="710961"/>
            <a:ext cx="9936479" cy="5436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DD7437-B14A-AEBA-9B22-9C3F148E33CF}"/>
              </a:ext>
            </a:extLst>
          </p:cNvPr>
          <p:cNvSpPr txBox="1"/>
          <p:nvPr/>
        </p:nvSpPr>
        <p:spPr>
          <a:xfrm>
            <a:off x="8651916" y="223128"/>
            <a:ext cx="54282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BA5817"/>
                </a:solidFill>
                <a:latin typeface="Segoe UI Semibold"/>
                <a:cs typeface="Segoe UI Semibold"/>
              </a:rPr>
              <a:t>Opened February 2025</a:t>
            </a:r>
          </a:p>
        </p:txBody>
      </p:sp>
    </p:spTree>
    <p:extLst>
      <p:ext uri="{BB962C8B-B14F-4D97-AF65-F5344CB8AC3E}">
        <p14:creationId xmlns:p14="http://schemas.microsoft.com/office/powerpoint/2010/main" val="154193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0F30-C44A-6651-A991-66B327425A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2556" y="254300"/>
            <a:ext cx="8097355" cy="10738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600" dirty="0">
                <a:solidFill>
                  <a:srgbClr val="173159"/>
                </a:solidFill>
                <a:latin typeface="Segoe UI"/>
                <a:cs typeface="Segoe UI"/>
              </a:rPr>
              <a:t>Mentis </a:t>
            </a:r>
            <a:r>
              <a:rPr lang="en-US" sz="2200" dirty="0">
                <a:solidFill>
                  <a:srgbClr val="173159"/>
                </a:solidFill>
                <a:latin typeface="Segoe UI"/>
                <a:cs typeface="Segoe UI"/>
              </a:rPr>
              <a:t>Napa County (Nonprofit Organization)</a:t>
            </a:r>
            <a:br>
              <a:rPr lang="en-US" sz="3600" dirty="0">
                <a:solidFill>
                  <a:srgbClr val="173159"/>
                </a:solidFill>
                <a:latin typeface="Segoe UI"/>
                <a:cs typeface="Segoe UI"/>
              </a:rPr>
            </a:br>
            <a:endParaRPr lang="en-US" sz="3600" dirty="0">
              <a:solidFill>
                <a:srgbClr val="17315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5F3B41-61B3-ADC5-7988-89642FDCA778}"/>
              </a:ext>
            </a:extLst>
          </p:cNvPr>
          <p:cNvSpPr txBox="1"/>
          <p:nvPr/>
        </p:nvSpPr>
        <p:spPr>
          <a:xfrm>
            <a:off x="5387694" y="7269030"/>
            <a:ext cx="266832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17315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79C4B7-2FE2-FB42-1E3A-253FF082375E}"/>
              </a:ext>
            </a:extLst>
          </p:cNvPr>
          <p:cNvSpPr txBox="1"/>
          <p:nvPr/>
        </p:nvSpPr>
        <p:spPr>
          <a:xfrm>
            <a:off x="7207087" y="421915"/>
            <a:ext cx="54282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BA5817"/>
                </a:solidFill>
                <a:latin typeface="Segoe UI Semibold"/>
                <a:cs typeface="Segoe UI Semibold"/>
              </a:rPr>
              <a:t>Opening for services on March 4, 2025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550B5C-F4E4-3DA0-7337-13BE4038D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00" y="994829"/>
            <a:ext cx="10058300" cy="486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00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0F30-C44A-6651-A991-66B327425A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2556" y="254300"/>
            <a:ext cx="8097355" cy="10738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600" dirty="0">
                <a:solidFill>
                  <a:srgbClr val="173159"/>
                </a:solidFill>
                <a:latin typeface="Segoe UI"/>
                <a:cs typeface="Segoe UI"/>
              </a:rPr>
              <a:t>Mentis </a:t>
            </a:r>
            <a:r>
              <a:rPr lang="en-US" sz="2200" dirty="0">
                <a:solidFill>
                  <a:srgbClr val="173159"/>
                </a:solidFill>
                <a:latin typeface="Segoe UI"/>
                <a:cs typeface="Segoe UI"/>
              </a:rPr>
              <a:t>Napa County (Nonprofit Organization)</a:t>
            </a:r>
            <a:br>
              <a:rPr lang="en-US" sz="3600" dirty="0">
                <a:solidFill>
                  <a:srgbClr val="173159"/>
                </a:solidFill>
                <a:latin typeface="Segoe UI"/>
                <a:cs typeface="Segoe UI"/>
              </a:rPr>
            </a:br>
            <a:endParaRPr lang="en-US" sz="3600" dirty="0">
              <a:solidFill>
                <a:srgbClr val="17315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5F3B41-61B3-ADC5-7988-89642FDCA778}"/>
              </a:ext>
            </a:extLst>
          </p:cNvPr>
          <p:cNvSpPr txBox="1"/>
          <p:nvPr/>
        </p:nvSpPr>
        <p:spPr>
          <a:xfrm>
            <a:off x="5387694" y="7269030"/>
            <a:ext cx="266832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17315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79C4B7-2FE2-FB42-1E3A-253FF082375E}"/>
              </a:ext>
            </a:extLst>
          </p:cNvPr>
          <p:cNvSpPr txBox="1"/>
          <p:nvPr/>
        </p:nvSpPr>
        <p:spPr>
          <a:xfrm>
            <a:off x="7176607" y="421915"/>
            <a:ext cx="54282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BA5817"/>
                </a:solidFill>
                <a:latin typeface="Segoe UI Semibold"/>
                <a:cs typeface="Segoe UI Semibold"/>
              </a:rPr>
              <a:t>Opening for services on March 4, 2025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F240BB-1261-E7F7-B2D9-05252EB8A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35" y="958862"/>
            <a:ext cx="10760929" cy="518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199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D5E6550FA97F478071EA20B8ED2237" ma:contentTypeVersion="4" ma:contentTypeDescription="Create a new document." ma:contentTypeScope="" ma:versionID="639435d6a8f7af5cead6c6649f0009a4">
  <xsd:schema xmlns:xsd="http://www.w3.org/2001/XMLSchema" xmlns:xs="http://www.w3.org/2001/XMLSchema" xmlns:p="http://schemas.microsoft.com/office/2006/metadata/properties" xmlns:ns2="4db5c0e3-0529-4857-8295-79325a720b9b" targetNamespace="http://schemas.microsoft.com/office/2006/metadata/properties" ma:root="true" ma:fieldsID="2b1cbc7ca8af604c5052f23fa791f314" ns2:_="">
    <xsd:import namespace="4db5c0e3-0529-4857-8295-79325a720b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b5c0e3-0529-4857-8295-79325a720b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B040F8-D630-4F79-9112-B471996327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b5c0e3-0529-4857-8295-79325a720b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A2F3C1-DD06-49CC-B5F9-4A881C0707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CBFBD0-1A4E-4188-891E-23DBD6FC240E}">
  <ds:schemaRefs>
    <ds:schemaRef ds:uri="http://schemas.microsoft.com/office/2006/documentManagement/types"/>
    <ds:schemaRef ds:uri="http://schemas.openxmlformats.org/package/2006/metadata/core-properties"/>
    <ds:schemaRef ds:uri="5d4ff73e-42d7-48bc-8ba0-a2407b356523"/>
    <ds:schemaRef ds:uri="15d31494-2b38-4e57-a436-a247dee65bd2"/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561</Words>
  <Application>Microsoft Office PowerPoint</Application>
  <PresentationFormat>Widescreen</PresentationFormat>
  <Paragraphs>93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Segoe UI</vt:lpstr>
      <vt:lpstr>Segoe UI Semibold</vt:lpstr>
      <vt:lpstr>Office Theme</vt:lpstr>
      <vt:lpstr>BHCIP Rounds 3-5 </vt:lpstr>
      <vt:lpstr>Riverside University Health System, BH Campus (County Entity)</vt:lpstr>
      <vt:lpstr>PowerPoint Presentation</vt:lpstr>
      <vt:lpstr>CRI-Help, Inc. Los Angeles County (Nonprofit Organization) </vt:lpstr>
      <vt:lpstr>CRI-Help, Inc. Los Angeles County (Nonprofit Organization) </vt:lpstr>
      <vt:lpstr>Mentis Napa County (Nonprofit Organization) </vt:lpstr>
      <vt:lpstr>Mentis Napa County (Nonprofit Organization) </vt:lpstr>
    </vt:vector>
  </TitlesOfParts>
  <Company>DHCS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Clifton, Holly@DHCS</dc:creator>
  <cp:lastModifiedBy>S Logue</cp:lastModifiedBy>
  <cp:revision>24</cp:revision>
  <dcterms:created xsi:type="dcterms:W3CDTF">2025-02-26T22:00:10Z</dcterms:created>
  <dcterms:modified xsi:type="dcterms:W3CDTF">2025-03-03T20:04:15Z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0x01010008D5E6550FA97F478071EA20B8ED2237</vt:lpwstr>
  </property>
</Properties>
</file>