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2"/>
  </p:notesMasterIdLst>
  <p:sldIdLst>
    <p:sldId id="417" r:id="rId2"/>
    <p:sldId id="4250" r:id="rId3"/>
    <p:sldId id="360" r:id="rId4"/>
    <p:sldId id="366" r:id="rId5"/>
    <p:sldId id="378" r:id="rId6"/>
    <p:sldId id="4305" r:id="rId7"/>
    <p:sldId id="4294" r:id="rId8"/>
    <p:sldId id="380" r:id="rId9"/>
    <p:sldId id="4302" r:id="rId10"/>
    <p:sldId id="4306" r:id="rId11"/>
    <p:sldId id="4291" r:id="rId12"/>
    <p:sldId id="4286" r:id="rId13"/>
    <p:sldId id="277" r:id="rId14"/>
    <p:sldId id="4292" r:id="rId15"/>
    <p:sldId id="4297" r:id="rId16"/>
    <p:sldId id="4298" r:id="rId17"/>
    <p:sldId id="4299" r:id="rId18"/>
    <p:sldId id="4304" r:id="rId19"/>
    <p:sldId id="342" r:id="rId20"/>
    <p:sldId id="32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777A0A-6233-FB3B-8B6D-ACE34D7DEB45}" name="Steven Helgeson" initials="SH" userId="S::shelgeson@healthmanagement.com::54b87a35-8343-4371-a63a-b9e149500dfd" providerId="AD"/>
  <p188:author id="{15A23815-5F21-4B37-3A39-0A060B20D80B}" name="Julie Peper" initials="P" userId="S::JPeper@healthmanagement.com::5aaa88a9-5aa0-4d15-a6bc-ab406c11c04d" providerId="AD"/>
  <p188:author id="{F1F0BC5A-2933-DD7B-DFF4-D5DE72A183B6}" name="Jenna Stefan" initials="JS" userId="S::JStefan@healthmanagement.com::df587ca2-f843-4eae-a641-c1d3ec7f2448" providerId="AD"/>
  <p188:author id="{22D9C560-A33D-81D5-806D-6791EE1DBFED}" name="Michael Cohen" initials="MC" userId="S::Michael.Cohen@healthmanagement.com::06239704-6af7-4788-963b-c4e2829e0db2" providerId="AD"/>
  <p188:author id="{9E74506A-37CF-75BF-E855-5C4635DC7B71}" name="Jared Asprer" initials="JA" userId="S::jasprer@healthmanagement.com::59ba6d3e-9d4a-4770-8afd-5fdbc2ce408c" providerId="AD"/>
  <p188:author id="{7472316B-E674-37FD-D5D5-7E4E10235017}" name="Matt Sauter" initials="MS" userId="S::MSauter@healthmanagement.com::b72c60aa-8d0c-403e-aec2-3e2a1e7fc4bd" providerId="AD"/>
  <p188:author id="{FD6F36A3-7511-0B91-231D-A70FFBB505A0}" name="Lisa Winters" initials="LW" userId="S::LWinters@healthmanagement.com::dc017c0a-e728-4654-ad39-71696f74976d" providerId="AD"/>
  <p188:author id="{16E5D1E2-5FE5-3A29-E5C2-54C56F4DDB1F}" name="Jenna Hegemann" initials="JH" userId="S::JHegemann@healthmanagement.com::df587ca2-f843-4eae-a641-c1d3ec7f2448"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Syed Mehmud" initials="SM" lastIdx="2" clrIdx="0">
    <p:extLst>
      <p:ext uri="{19B8F6BF-5375-455C-9EA6-DF929625EA0E}">
        <p15:presenceInfo xmlns:p15="http://schemas.microsoft.com/office/powerpoint/2012/main" userId="S-1-5-21-2743835225-1210087615-3230629413-1650" providerId="AD"/>
      </p:ext>
    </p:extLst>
  </p:cmAuthor>
  <p:cmAuthor id="3" name="Julie Peper" initials="JP" lastIdx="37" clrIdx="1">
    <p:extLst>
      <p:ext uri="{19B8F6BF-5375-455C-9EA6-DF929625EA0E}">
        <p15:presenceInfo xmlns:p15="http://schemas.microsoft.com/office/powerpoint/2012/main" userId="S-1-5-21-2743835225-1210087615-3230629413-2250" providerId="AD"/>
      </p:ext>
    </p:extLst>
  </p:cmAuthor>
  <p:cmAuthor id="4" name="Matt Sauter" initials="MS" lastIdx="18" clrIdx="2">
    <p:extLst>
      <p:ext uri="{19B8F6BF-5375-455C-9EA6-DF929625EA0E}">
        <p15:presenceInfo xmlns:p15="http://schemas.microsoft.com/office/powerpoint/2012/main" userId="S-1-5-21-2743835225-1210087615-3230629413-4721" providerId="AD"/>
      </p:ext>
    </p:extLst>
  </p:cmAuthor>
  <p:cmAuthor id="5" name="Michael Cohen" initials="MC" lastIdx="1" clrIdx="3">
    <p:extLst>
      <p:ext uri="{19B8F6BF-5375-455C-9EA6-DF929625EA0E}">
        <p15:presenceInfo xmlns:p15="http://schemas.microsoft.com/office/powerpoint/2012/main" userId="S-1-5-21-2743835225-1210087615-3230629413-4028" providerId="AD"/>
      </p:ext>
    </p:extLst>
  </p:cmAuthor>
  <p:cmAuthor id="6" name="Alex Jarocki" initials="AJ" lastIdx="2" clrIdx="4">
    <p:extLst>
      <p:ext uri="{19B8F6BF-5375-455C-9EA6-DF929625EA0E}">
        <p15:presenceInfo xmlns:p15="http://schemas.microsoft.com/office/powerpoint/2012/main" userId="S-1-5-21-2743835225-1210087615-3230629413-737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6365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068" autoAdjust="0"/>
  </p:normalViewPr>
  <p:slideViewPr>
    <p:cSldViewPr snapToGrid="0">
      <p:cViewPr varScale="1">
        <p:scale>
          <a:sx n="119" d="100"/>
          <a:sy n="119" d="100"/>
        </p:scale>
        <p:origin x="192" y="330"/>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ED0578-1B74-4D8C-BCCD-484E64DD6000}" type="datetimeFigureOut">
              <a:rPr lang="en-US" smtClean="0"/>
              <a:t>2/8/2025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6E784-D0A1-4D89-B0DE-C66E6E338050}" type="slidenum">
              <a:rPr lang="en-US" smtClean="0"/>
              <a:t>‹#›</a:t>
            </a:fld>
            <a:endParaRPr lang="en-US" dirty="0"/>
          </a:p>
        </p:txBody>
      </p:sp>
    </p:spTree>
    <p:extLst>
      <p:ext uri="{BB962C8B-B14F-4D97-AF65-F5344CB8AC3E}">
        <p14:creationId xmlns:p14="http://schemas.microsoft.com/office/powerpoint/2010/main" val="3137026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33D1B1-7E59-40EB-AFAB-4870D7D088A5}" type="slidenum">
              <a:rPr lang="en-US" smtClean="0"/>
              <a:t>3</a:t>
            </a:fld>
            <a:endParaRPr lang="en-US" dirty="0"/>
          </a:p>
        </p:txBody>
      </p:sp>
    </p:spTree>
    <p:extLst>
      <p:ext uri="{BB962C8B-B14F-4D97-AF65-F5344CB8AC3E}">
        <p14:creationId xmlns:p14="http://schemas.microsoft.com/office/powerpoint/2010/main" val="886500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4B33D1B1-7E59-40EB-AFAB-4870D7D088A5}" type="slidenum">
              <a:rPr lang="en-US" smtClean="0"/>
              <a:t>4</a:t>
            </a:fld>
            <a:endParaRPr lang="en-US" dirty="0"/>
          </a:p>
        </p:txBody>
      </p:sp>
    </p:spTree>
    <p:extLst>
      <p:ext uri="{BB962C8B-B14F-4D97-AF65-F5344CB8AC3E}">
        <p14:creationId xmlns:p14="http://schemas.microsoft.com/office/powerpoint/2010/main" val="25915850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Other 2025 NBPP Changes Effective BY2027:</a:t>
            </a:r>
          </a:p>
          <a:p>
            <a:pPr>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Removed the current generosity test requirement.</a:t>
            </a:r>
          </a:p>
          <a:p>
            <a:pPr>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Large Group plan changes over time can be captured.</a:t>
            </a:r>
          </a:p>
          <a:p>
            <a:pPr>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Remove need to submit formulary unless explicitly changing formulary.</a:t>
            </a:r>
          </a:p>
          <a:p>
            <a:pPr>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Other changes HHS proposes may increase the generosity of a typical employer plan (i.e., additional room to add benefits).</a:t>
            </a:r>
          </a:p>
          <a:p>
            <a:pPr lvl="1">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Remove the prohibition on including routine non-pediatric dental services (i.e., states </a:t>
            </a:r>
            <a:r>
              <a:rPr lang="en-US" u="sng" dirty="0">
                <a:solidFill>
                  <a:schemeClr val="tx2"/>
                </a:solidFill>
                <a:latin typeface="Arial" charset="0"/>
                <a:cs typeface="Arial" charset="0"/>
              </a:rPr>
              <a:t>can</a:t>
            </a:r>
            <a:r>
              <a:rPr lang="en-US" dirty="0">
                <a:solidFill>
                  <a:schemeClr val="tx2"/>
                </a:solidFill>
                <a:latin typeface="Arial" charset="0"/>
                <a:cs typeface="Arial" charset="0"/>
              </a:rPr>
              <a:t> now add adult dental as an EHB).</a:t>
            </a:r>
          </a:p>
          <a:p>
            <a:pPr lvl="1">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Prescription drugs in excess of the benchmark are now considered EHB.</a:t>
            </a:r>
          </a:p>
          <a:p>
            <a:pPr lvl="1">
              <a:lnSpc>
                <a:spcPct val="100000"/>
              </a:lnSpc>
              <a:spcBef>
                <a:spcPts val="300"/>
              </a:spcBef>
              <a:spcAft>
                <a:spcPts val="300"/>
              </a:spcAft>
              <a:buClr>
                <a:schemeClr val="accent4"/>
              </a:buClr>
              <a:buFont typeface="Wingdings" panose="05000000000000000000" pitchFamily="2" charset="2"/>
              <a:buChar char="§"/>
            </a:pPr>
            <a:r>
              <a:rPr lang="en-US" dirty="0">
                <a:solidFill>
                  <a:schemeClr val="tx2"/>
                </a:solidFill>
                <a:latin typeface="Arial" charset="0"/>
                <a:cs typeface="Arial" charset="0"/>
              </a:rPr>
              <a:t>Allow newer Large group plans to be included as a comparison plan.</a:t>
            </a:r>
          </a:p>
          <a:p>
            <a:endParaRPr lang="en-US" baseline="0" dirty="0"/>
          </a:p>
        </p:txBody>
      </p:sp>
      <p:sp>
        <p:nvSpPr>
          <p:cNvPr id="4" name="Slide Number Placeholder 3"/>
          <p:cNvSpPr>
            <a:spLocks noGrp="1"/>
          </p:cNvSpPr>
          <p:nvPr>
            <p:ph type="sldNum" sz="quarter" idx="10"/>
          </p:nvPr>
        </p:nvSpPr>
        <p:spPr/>
        <p:txBody>
          <a:bodyPr/>
          <a:lstStyle/>
          <a:p>
            <a:fld id="{4B33D1B1-7E59-40EB-AFAB-4870D7D088A5}" type="slidenum">
              <a:rPr lang="en-US" smtClean="0"/>
              <a:t>5</a:t>
            </a:fld>
            <a:endParaRPr lang="en-US" dirty="0"/>
          </a:p>
        </p:txBody>
      </p:sp>
    </p:spTree>
    <p:extLst>
      <p:ext uri="{BB962C8B-B14F-4D97-AF65-F5344CB8AC3E}">
        <p14:creationId xmlns:p14="http://schemas.microsoft.com/office/powerpoint/2010/main" val="4088257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4B33D1B1-7E59-40EB-AFAB-4870D7D088A5}" type="slidenum">
              <a:rPr lang="en-US" smtClean="0"/>
              <a:t>8</a:t>
            </a:fld>
            <a:endParaRPr lang="en-US" dirty="0"/>
          </a:p>
        </p:txBody>
      </p:sp>
    </p:spTree>
    <p:extLst>
      <p:ext uri="{BB962C8B-B14F-4D97-AF65-F5344CB8AC3E}">
        <p14:creationId xmlns:p14="http://schemas.microsoft.com/office/powerpoint/2010/main" val="2234577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35CBF-4D3F-93DD-EA96-4974F07E7F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7B519E-59AE-6F0F-D6A5-765684F05C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7A2775-3413-73A7-F3E7-87B41355FC5F}"/>
              </a:ext>
            </a:extLst>
          </p:cNvPr>
          <p:cNvSpPr>
            <a:spLocks noGrp="1"/>
          </p:cNvSpPr>
          <p:nvPr>
            <p:ph type="body" idx="1"/>
          </p:nvPr>
        </p:nvSpPr>
        <p:spPr/>
        <p:txBody>
          <a:bodyPr/>
          <a:lstStyle/>
          <a:p>
            <a:endParaRPr lang="en-US" baseline="0" dirty="0"/>
          </a:p>
        </p:txBody>
      </p:sp>
      <p:sp>
        <p:nvSpPr>
          <p:cNvPr id="4" name="Slide Number Placeholder 3">
            <a:extLst>
              <a:ext uri="{FF2B5EF4-FFF2-40B4-BE49-F238E27FC236}">
                <a16:creationId xmlns:a16="http://schemas.microsoft.com/office/drawing/2014/main" id="{627075AD-3743-0284-EE97-D5596DA262D8}"/>
              </a:ext>
            </a:extLst>
          </p:cNvPr>
          <p:cNvSpPr>
            <a:spLocks noGrp="1"/>
          </p:cNvSpPr>
          <p:nvPr>
            <p:ph type="sldNum" sz="quarter" idx="10"/>
          </p:nvPr>
        </p:nvSpPr>
        <p:spPr/>
        <p:txBody>
          <a:bodyPr/>
          <a:lstStyle/>
          <a:p>
            <a:fld id="{4B33D1B1-7E59-40EB-AFAB-4870D7D088A5}" type="slidenum">
              <a:rPr lang="en-US" smtClean="0"/>
              <a:t>9</a:t>
            </a:fld>
            <a:endParaRPr lang="en-US" dirty="0"/>
          </a:p>
        </p:txBody>
      </p:sp>
    </p:spTree>
    <p:extLst>
      <p:ext uri="{BB962C8B-B14F-4D97-AF65-F5344CB8AC3E}">
        <p14:creationId xmlns:p14="http://schemas.microsoft.com/office/powerpoint/2010/main" val="3751694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
              <a:lnSpc>
                <a:spcPct val="100000"/>
              </a:lnSpc>
              <a:spcBef>
                <a:spcPts val="300"/>
              </a:spcBef>
              <a:spcAft>
                <a:spcPts val="300"/>
              </a:spcAft>
              <a:buClr>
                <a:schemeClr val="accent4"/>
              </a:buClr>
              <a:buFont typeface="Wingdings" panose="05000000000000000000" pitchFamily="2" charset="2"/>
              <a:buChar char="§"/>
            </a:pPr>
            <a:r>
              <a:rPr lang="en-US" sz="1200" dirty="0">
                <a:latin typeface="Arial" charset="0"/>
                <a:ea typeface="Arial" charset="0"/>
                <a:cs typeface="Arial" charset="0"/>
              </a:rPr>
              <a:t>Typicality Test effectively places a ceiling on benefit richness.</a:t>
            </a:r>
          </a:p>
          <a:p>
            <a:pPr marL="91440">
              <a:lnSpc>
                <a:spcPct val="100000"/>
              </a:lnSpc>
              <a:spcBef>
                <a:spcPts val="300"/>
              </a:spcBef>
              <a:spcAft>
                <a:spcPts val="300"/>
              </a:spcAft>
              <a:buClr>
                <a:schemeClr val="accent4"/>
              </a:buClr>
              <a:buFont typeface="Wingdings" panose="05000000000000000000" pitchFamily="2" charset="2"/>
              <a:buChar char="§"/>
            </a:pPr>
            <a:r>
              <a:rPr lang="en-US" sz="1200" dirty="0">
                <a:latin typeface="Arial" charset="0"/>
                <a:ea typeface="Arial" charset="0"/>
                <a:cs typeface="Arial" charset="0"/>
              </a:rPr>
              <a:t>Kaiser University of California plan identified as richest among options</a:t>
            </a:r>
          </a:p>
          <a:p>
            <a:pPr marL="91440">
              <a:lnSpc>
                <a:spcPct val="100000"/>
              </a:lnSpc>
              <a:spcBef>
                <a:spcPts val="300"/>
              </a:spcBef>
              <a:spcAft>
                <a:spcPts val="300"/>
              </a:spcAft>
              <a:buClr>
                <a:schemeClr val="accent4"/>
              </a:buClr>
              <a:buFont typeface="Wingdings" panose="05000000000000000000" pitchFamily="2" charset="2"/>
              <a:buChar char="§"/>
            </a:pPr>
            <a:r>
              <a:rPr lang="en-US" sz="1200" dirty="0">
                <a:latin typeface="Arial" charset="0"/>
                <a:ea typeface="Arial" charset="0"/>
                <a:cs typeface="Arial" charset="0"/>
              </a:rPr>
              <a:t>Table lists main benefit differences which are priced to identify differences.</a:t>
            </a:r>
          </a:p>
          <a:p>
            <a:endParaRPr lang="en-US" dirty="0"/>
          </a:p>
        </p:txBody>
      </p:sp>
      <p:sp>
        <p:nvSpPr>
          <p:cNvPr id="4" name="Slide Number Placeholder 3"/>
          <p:cNvSpPr>
            <a:spLocks noGrp="1"/>
          </p:cNvSpPr>
          <p:nvPr>
            <p:ph type="sldNum" sz="quarter" idx="5"/>
          </p:nvPr>
        </p:nvSpPr>
        <p:spPr/>
        <p:txBody>
          <a:bodyPr/>
          <a:lstStyle/>
          <a:p>
            <a:fld id="{0FD6E784-D0A1-4D89-B0DE-C66E6E338050}" type="slidenum">
              <a:rPr lang="en-US" smtClean="0"/>
              <a:t>11</a:t>
            </a:fld>
            <a:endParaRPr lang="en-US" dirty="0"/>
          </a:p>
        </p:txBody>
      </p:sp>
    </p:spTree>
    <p:extLst>
      <p:ext uri="{BB962C8B-B14F-4D97-AF65-F5344CB8AC3E}">
        <p14:creationId xmlns:p14="http://schemas.microsoft.com/office/powerpoint/2010/main" val="1115461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50" dirty="0"/>
              <a:t>Exclusions:</a:t>
            </a:r>
          </a:p>
          <a:p>
            <a:pPr marL="171450" indent="-171450">
              <a:buFontTx/>
              <a:buChar char="-"/>
            </a:pPr>
            <a:r>
              <a:rPr lang="en-US" sz="1050" dirty="0"/>
              <a:t>Donor eggs and sperm, including their storage and cryopreservation</a:t>
            </a:r>
          </a:p>
          <a:p>
            <a:pPr marL="171450" indent="-171450">
              <a:buFontTx/>
              <a:buChar char="-"/>
            </a:pPr>
            <a:r>
              <a:rPr lang="en-US" sz="1050" dirty="0"/>
              <a:t>Surrogacy</a:t>
            </a:r>
          </a:p>
          <a:p>
            <a:pPr marL="171450" indent="-171450">
              <a:buFontTx/>
              <a:buChar char="-"/>
            </a:pPr>
            <a:r>
              <a:rPr lang="en-US" sz="1050" dirty="0"/>
              <a:t>Additional cycles beyond the limits listed</a:t>
            </a:r>
          </a:p>
        </p:txBody>
      </p:sp>
      <p:sp>
        <p:nvSpPr>
          <p:cNvPr id="4" name="Slide Number Placeholder 3"/>
          <p:cNvSpPr>
            <a:spLocks noGrp="1"/>
          </p:cNvSpPr>
          <p:nvPr>
            <p:ph type="sldNum" sz="quarter" idx="5"/>
          </p:nvPr>
        </p:nvSpPr>
        <p:spPr/>
        <p:txBody>
          <a:bodyPr/>
          <a:lstStyle/>
          <a:p>
            <a:fld id="{0FD6E784-D0A1-4D89-B0DE-C66E6E338050}" type="slidenum">
              <a:rPr lang="en-US" smtClean="0"/>
              <a:t>15</a:t>
            </a:fld>
            <a:endParaRPr lang="en-US" dirty="0"/>
          </a:p>
        </p:txBody>
      </p:sp>
    </p:spTree>
    <p:extLst>
      <p:ext uri="{BB962C8B-B14F-4D97-AF65-F5344CB8AC3E}">
        <p14:creationId xmlns:p14="http://schemas.microsoft.com/office/powerpoint/2010/main" val="3180832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D6E784-D0A1-4D89-B0DE-C66E6E338050}" type="slidenum">
              <a:rPr lang="en-US" smtClean="0"/>
              <a:t>19</a:t>
            </a:fld>
            <a:endParaRPr lang="en-US" dirty="0"/>
          </a:p>
        </p:txBody>
      </p:sp>
    </p:spTree>
    <p:extLst>
      <p:ext uri="{BB962C8B-B14F-4D97-AF65-F5344CB8AC3E}">
        <p14:creationId xmlns:p14="http://schemas.microsoft.com/office/powerpoint/2010/main" val="3750671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D6E784-D0A1-4D89-B0DE-C66E6E338050}" type="slidenum">
              <a:rPr lang="en-US" smtClean="0"/>
              <a:t>20</a:t>
            </a:fld>
            <a:endParaRPr lang="en-US" dirty="0"/>
          </a:p>
        </p:txBody>
      </p:sp>
    </p:spTree>
    <p:extLst>
      <p:ext uri="{BB962C8B-B14F-4D97-AF65-F5344CB8AC3E}">
        <p14:creationId xmlns:p14="http://schemas.microsoft.com/office/powerpoint/2010/main" val="16236248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6" name="TextBox 5"/>
          <p:cNvSpPr txBox="1"/>
          <p:nvPr userDrawn="1"/>
        </p:nvSpPr>
        <p:spPr>
          <a:xfrm>
            <a:off x="3318077" y="4070386"/>
            <a:ext cx="7773502" cy="113107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50" b="0" i="0" u="none" strike="noStrike" kern="1200" cap="none" spc="0" normalizeH="0" baseline="0" noProof="0" dirty="0">
                <a:ln>
                  <a:noFill/>
                </a:ln>
                <a:solidFill>
                  <a:srgbClr val="FFFFFF"/>
                </a:solidFill>
                <a:effectLst/>
                <a:uLnTx/>
                <a:uFillTx/>
                <a:latin typeface="Arial" charset="0"/>
                <a:ea typeface="Arial" charset="0"/>
                <a:cs typeface="Arial" charset="0"/>
              </a:rPr>
              <a:t>True BUSINESS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700" b="0" i="0" u="none" strike="noStrike" kern="1200" cap="none" spc="0" normalizeH="0" baseline="0" noProof="0" dirty="0">
                <a:ln>
                  <a:noFill/>
                </a:ln>
                <a:solidFill>
                  <a:srgbClr val="FFFFFF"/>
                </a:solidFill>
                <a:effectLst/>
                <a:uLnTx/>
                <a:uFillTx/>
                <a:latin typeface="Arial" charset="0"/>
                <a:ea typeface="Arial" charset="0"/>
                <a:cs typeface="Arial" charset="0"/>
              </a:rPr>
              <a:t>PowerPoint Presentation Template</a:t>
            </a:r>
          </a:p>
        </p:txBody>
      </p:sp>
      <p:sp>
        <p:nvSpPr>
          <p:cNvPr id="7" name="Rectangle 6"/>
          <p:cNvSpPr/>
          <p:nvPr userDrawn="1"/>
        </p:nvSpPr>
        <p:spPr>
          <a:xfrm>
            <a:off x="0" y="1125384"/>
            <a:ext cx="12192000" cy="5725749"/>
          </a:xfrm>
          <a:prstGeom prst="rect">
            <a:avLst/>
          </a:prstGeom>
          <a:solidFill>
            <a:schemeClr val="accent3"/>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7033" y="1132251"/>
            <a:ext cx="5717934" cy="5717934"/>
          </a:xfrm>
          <a:prstGeom prst="rect">
            <a:avLst/>
          </a:prstGeom>
        </p:spPr>
      </p:pic>
      <p:sp>
        <p:nvSpPr>
          <p:cNvPr id="16" name="Text Placeholder 15"/>
          <p:cNvSpPr>
            <a:spLocks noGrp="1"/>
          </p:cNvSpPr>
          <p:nvPr>
            <p:ph type="body" sz="quarter" idx="10" hasCustomPrompt="1"/>
          </p:nvPr>
        </p:nvSpPr>
        <p:spPr>
          <a:xfrm>
            <a:off x="408288" y="1362910"/>
            <a:ext cx="10587038" cy="286764"/>
          </a:xfrm>
        </p:spPr>
        <p:txBody>
          <a:bodyPr/>
          <a:lstStyle>
            <a:lvl1pPr marL="0" marR="0" indent="0" algn="l" defTabSz="445758" rtl="0" eaLnBrk="1" fontAlgn="auto" latinLnBrk="0" hangingPunct="1">
              <a:lnSpc>
                <a:spcPct val="70000"/>
              </a:lnSpc>
              <a:spcBef>
                <a:spcPts val="1000"/>
              </a:spcBef>
              <a:spcAft>
                <a:spcPts val="0"/>
              </a:spcAft>
              <a:buClrTx/>
              <a:buSzTx/>
              <a:buFontTx/>
              <a:buNone/>
              <a:tabLst/>
              <a:defRPr sz="1800">
                <a:solidFill>
                  <a:schemeClr val="bg1"/>
                </a:solidFill>
              </a:defRPr>
            </a:lvl1pPr>
          </a:lstStyle>
          <a:p>
            <a:pPr marL="0" marR="0" lvl="0" indent="0" algn="l" defTabSz="445758" rtl="0" eaLnBrk="1" fontAlgn="auto" latinLnBrk="0" hangingPunct="1">
              <a:lnSpc>
                <a:spcPct val="70000"/>
              </a:lnSpc>
              <a:spcBef>
                <a:spcPts val="0"/>
              </a:spcBef>
              <a:spcAft>
                <a:spcPts val="0"/>
              </a:spcAft>
              <a:buClrTx/>
              <a:buSzTx/>
              <a:buFontTx/>
              <a:buNone/>
              <a:tabLst/>
              <a:defRPr sz="1800">
                <a:solidFill>
                  <a:srgbClr val="000000"/>
                </a:solidFill>
              </a:defRPr>
            </a:pPr>
            <a:r>
              <a:rPr kumimoji="0" lang="en-US" sz="2000" b="1" i="0" u="none" strike="noStrike" kern="1200" cap="none" spc="0" normalizeH="0" baseline="0" noProof="0" dirty="0">
                <a:ln>
                  <a:noFill/>
                </a:ln>
                <a:solidFill>
                  <a:srgbClr val="EFEFEF"/>
                </a:solidFill>
                <a:effectLst/>
                <a:uLnTx/>
                <a:uFillTx/>
                <a:latin typeface="Arial" charset="0"/>
                <a:ea typeface="Arial" charset="0"/>
                <a:cs typeface="Arial" charset="0"/>
                <a:sym typeface="Source Sans Pro"/>
              </a:rPr>
              <a:t>SUBHEAD</a:t>
            </a:r>
          </a:p>
          <a:p>
            <a:pPr lvl="0"/>
            <a:endParaRPr lang="en-US" dirty="0"/>
          </a:p>
        </p:txBody>
      </p:sp>
      <p:grpSp>
        <p:nvGrpSpPr>
          <p:cNvPr id="12" name="Group 11"/>
          <p:cNvGrpSpPr/>
          <p:nvPr userDrawn="1"/>
        </p:nvGrpSpPr>
        <p:grpSpPr>
          <a:xfrm>
            <a:off x="9884403" y="255765"/>
            <a:ext cx="1936243" cy="876486"/>
            <a:chOff x="8377426" y="297988"/>
            <a:chExt cx="1936243" cy="876486"/>
          </a:xfrm>
        </p:grpSpPr>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57437" y="297988"/>
              <a:ext cx="1856232" cy="618744"/>
            </a:xfrm>
            <a:prstGeom prst="rect">
              <a:avLst/>
            </a:prstGeom>
          </p:spPr>
        </p:pic>
        <p:sp>
          <p:nvSpPr>
            <p:cNvPr id="14" name="TextBox 13"/>
            <p:cNvSpPr txBox="1"/>
            <p:nvPr/>
          </p:nvSpPr>
          <p:spPr>
            <a:xfrm>
              <a:off x="8377426" y="866697"/>
              <a:ext cx="1936243"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small" spc="0" normalizeH="0" baseline="0" noProof="0" dirty="0">
                  <a:ln>
                    <a:noFill/>
                  </a:ln>
                  <a:solidFill>
                    <a:srgbClr val="1D1B1B"/>
                  </a:solidFill>
                  <a:effectLst/>
                  <a:uLnTx/>
                  <a:uFillTx/>
                  <a:latin typeface="Arial" panose="020B0604020202020204" pitchFamily="34" charset="0"/>
                  <a:ea typeface="+mn-ea"/>
                  <a:cs typeface="Arial" panose="020B0604020202020204" pitchFamily="34" charset="0"/>
                </a:rPr>
                <a:t>Beyond the Numbers</a:t>
              </a:r>
            </a:p>
          </p:txBody>
        </p:sp>
      </p:grpSp>
      <p:sp>
        <p:nvSpPr>
          <p:cNvPr id="18" name="Text Placeholder 17"/>
          <p:cNvSpPr>
            <a:spLocks noGrp="1"/>
          </p:cNvSpPr>
          <p:nvPr>
            <p:ph type="body" sz="quarter" idx="11" hasCustomPrompt="1"/>
          </p:nvPr>
        </p:nvSpPr>
        <p:spPr>
          <a:xfrm>
            <a:off x="371354" y="6136606"/>
            <a:ext cx="1360654" cy="440816"/>
          </a:xfrm>
        </p:spPr>
        <p:txBody>
          <a:bodyPr>
            <a:normAutofit/>
          </a:bodyPr>
          <a:lstStyle>
            <a:lvl1pPr marL="0" marR="0" indent="0" algn="l" defTabSz="584200" rtl="0" eaLnBrk="1" fontAlgn="auto" latinLnBrk="1" hangingPunct="0">
              <a:lnSpc>
                <a:spcPct val="100000"/>
              </a:lnSpc>
              <a:spcBef>
                <a:spcPts val="0"/>
              </a:spcBef>
              <a:spcAft>
                <a:spcPts val="0"/>
              </a:spcAft>
              <a:buClrTx/>
              <a:buSzTx/>
              <a:buFontTx/>
              <a:buNone/>
              <a:tabLst/>
              <a:defRPr sz="1400">
                <a:solidFill>
                  <a:srgbClr val="D9D9D9"/>
                </a:solidFill>
              </a:defRPr>
            </a:lvl1pPr>
          </a:lstStyle>
          <a:p>
            <a:pPr marL="0" marR="0" lvl="0" indent="0" algn="l" defTabSz="584200" rtl="0" eaLnBrk="1" fontAlgn="auto" latinLnBrk="1" hangingPunct="0">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AFAFAF"/>
                </a:solidFill>
                <a:effectLst/>
                <a:uLnTx/>
                <a:uFillTx/>
                <a:latin typeface="Arial" charset="0"/>
                <a:ea typeface="Arial" charset="0"/>
                <a:cs typeface="Arial" charset="0"/>
                <a:sym typeface="Sosa Regular"/>
              </a:rPr>
              <a:t>DATE HERE</a:t>
            </a:r>
          </a:p>
        </p:txBody>
      </p:sp>
      <p:sp>
        <p:nvSpPr>
          <p:cNvPr id="20" name="Text Placeholder 19"/>
          <p:cNvSpPr>
            <a:spLocks noGrp="1"/>
          </p:cNvSpPr>
          <p:nvPr>
            <p:ph type="body" sz="quarter" idx="12" hasCustomPrompt="1"/>
          </p:nvPr>
        </p:nvSpPr>
        <p:spPr>
          <a:xfrm>
            <a:off x="4872159" y="5888097"/>
            <a:ext cx="6948487" cy="248510"/>
          </a:xfrm>
        </p:spPr>
        <p:txBody>
          <a:bodyPr/>
          <a:lstStyle>
            <a:lvl1pPr marL="0" marR="0" indent="0" algn="r" defTabSz="445758" rtl="0" eaLnBrk="1" fontAlgn="auto" latinLnBrk="0" hangingPunct="1">
              <a:lnSpc>
                <a:spcPct val="70000"/>
              </a:lnSpc>
              <a:spcBef>
                <a:spcPts val="1000"/>
              </a:spcBef>
              <a:spcAft>
                <a:spcPts val="0"/>
              </a:spcAft>
              <a:buClrTx/>
              <a:buSzTx/>
              <a:buFontTx/>
              <a:buNone/>
              <a:tabLst/>
              <a:defRPr sz="1800">
                <a:solidFill>
                  <a:schemeClr val="bg1"/>
                </a:solidFill>
              </a:defRPr>
            </a:lvl1pPr>
          </a:lstStyle>
          <a:p>
            <a:pPr marL="0" marR="0" lvl="0" indent="0" algn="r" defTabSz="445758" rtl="0" eaLnBrk="1" fontAlgn="auto" latinLnBrk="0" hangingPunct="1">
              <a:lnSpc>
                <a:spcPct val="70000"/>
              </a:lnSpc>
              <a:spcBef>
                <a:spcPts val="0"/>
              </a:spcBef>
              <a:spcAft>
                <a:spcPts val="0"/>
              </a:spcAft>
              <a:buClrTx/>
              <a:buSzTx/>
              <a:buFontTx/>
              <a:buNone/>
              <a:tabLst/>
              <a:defRPr sz="1800">
                <a:solidFill>
                  <a:srgbClr val="000000"/>
                </a:solidFill>
              </a:defRPr>
            </a:pPr>
            <a:r>
              <a:rPr kumimoji="0" lang="en-US" sz="1400" b="1" i="0" u="none" strike="noStrike" kern="1200" cap="none" spc="0" normalizeH="0" baseline="0" noProof="0" dirty="0">
                <a:ln>
                  <a:noFill/>
                </a:ln>
                <a:solidFill>
                  <a:srgbClr val="FFFFFF">
                    <a:lumMod val="65000"/>
                  </a:srgbClr>
                </a:solidFill>
                <a:effectLst/>
                <a:uLnTx/>
                <a:uFillTx/>
                <a:latin typeface="Arial" charset="0"/>
                <a:ea typeface="Arial" charset="0"/>
                <a:cs typeface="Arial" charset="0"/>
                <a:sym typeface="Source Sans Pro"/>
              </a:rPr>
              <a:t>PRESENTED BY</a:t>
            </a:r>
            <a:endParaRPr kumimoji="0" lang="en-US" sz="2000" b="0" i="0" u="none" strike="noStrike" kern="1200" cap="none" spc="0" normalizeH="0" baseline="0" noProof="0" dirty="0">
              <a:ln>
                <a:noFill/>
              </a:ln>
              <a:solidFill>
                <a:srgbClr val="FFFFFF">
                  <a:lumMod val="65000"/>
                </a:srgbClr>
              </a:solidFill>
              <a:effectLst/>
              <a:uLnTx/>
              <a:uFillTx/>
              <a:latin typeface="Arial" charset="0"/>
              <a:ea typeface="Arial" charset="0"/>
              <a:cs typeface="Arial" charset="0"/>
              <a:sym typeface="Source Sans Pro"/>
            </a:endParaRPr>
          </a:p>
        </p:txBody>
      </p:sp>
      <p:sp>
        <p:nvSpPr>
          <p:cNvPr id="5" name="Text Placeholder 4"/>
          <p:cNvSpPr>
            <a:spLocks noGrp="1"/>
          </p:cNvSpPr>
          <p:nvPr>
            <p:ph type="body" sz="quarter" idx="13" hasCustomPrompt="1"/>
          </p:nvPr>
        </p:nvSpPr>
        <p:spPr>
          <a:xfrm>
            <a:off x="408288" y="1650621"/>
            <a:ext cx="9291637" cy="1384300"/>
          </a:xfrm>
        </p:spPr>
        <p:txBody>
          <a:bodyPr>
            <a:normAutofit/>
          </a:bodyPr>
          <a:lstStyle>
            <a:lvl1pPr marL="0" indent="0">
              <a:buNone/>
              <a:defRPr sz="4400" baseline="0">
                <a:solidFill>
                  <a:schemeClr val="bg1"/>
                </a:solidFill>
              </a:defRPr>
            </a:lvl1pPr>
          </a:lstStyle>
          <a:p>
            <a:pPr lvl="0"/>
            <a:r>
              <a:rPr lang="en-US" dirty="0"/>
              <a:t>Presentation Title</a:t>
            </a:r>
          </a:p>
        </p:txBody>
      </p:sp>
      <p:sp>
        <p:nvSpPr>
          <p:cNvPr id="10" name="Text Placeholder 9"/>
          <p:cNvSpPr>
            <a:spLocks noGrp="1"/>
          </p:cNvSpPr>
          <p:nvPr>
            <p:ph type="body" sz="quarter" idx="14" hasCustomPrompt="1"/>
          </p:nvPr>
        </p:nvSpPr>
        <p:spPr>
          <a:xfrm>
            <a:off x="4969041" y="6177292"/>
            <a:ext cx="6872287" cy="645947"/>
          </a:xfrm>
        </p:spPr>
        <p:txBody>
          <a:bodyPr>
            <a:normAutofit/>
          </a:bodyPr>
          <a:lstStyle>
            <a:lvl1pPr marL="0" indent="0" algn="r">
              <a:buNone/>
              <a:defRPr sz="2000" baseline="0">
                <a:solidFill>
                  <a:schemeClr val="bg2">
                    <a:lumMod val="65000"/>
                  </a:schemeClr>
                </a:solidFill>
              </a:defRPr>
            </a:lvl1pPr>
          </a:lstStyle>
          <a:p>
            <a:pPr lvl="0"/>
            <a:r>
              <a:rPr lang="en-US" dirty="0" err="1"/>
              <a:t>Firstname</a:t>
            </a:r>
            <a:r>
              <a:rPr lang="en-US" dirty="0"/>
              <a:t> </a:t>
            </a:r>
            <a:r>
              <a:rPr lang="en-US" dirty="0" err="1"/>
              <a:t>Lastname</a:t>
            </a:r>
            <a:r>
              <a:rPr lang="en-US" dirty="0"/>
              <a:t>, credentials</a:t>
            </a:r>
          </a:p>
        </p:txBody>
      </p:sp>
    </p:spTree>
    <p:extLst>
      <p:ext uri="{BB962C8B-B14F-4D97-AF65-F5344CB8AC3E}">
        <p14:creationId xmlns:p14="http://schemas.microsoft.com/office/powerpoint/2010/main" val="476261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Divider">
    <p:spTree>
      <p:nvGrpSpPr>
        <p:cNvPr id="1" name=""/>
        <p:cNvGrpSpPr/>
        <p:nvPr/>
      </p:nvGrpSpPr>
      <p:grpSpPr>
        <a:xfrm>
          <a:off x="0" y="0"/>
          <a:ext cx="0" cy="0"/>
          <a:chOff x="0" y="0"/>
          <a:chExt cx="0" cy="0"/>
        </a:xfrm>
      </p:grpSpPr>
      <p:sp>
        <p:nvSpPr>
          <p:cNvPr id="3" name="Shape 85"/>
          <p:cNvSpPr/>
          <p:nvPr userDrawn="1"/>
        </p:nvSpPr>
        <p:spPr>
          <a:xfrm>
            <a:off x="2" y="1"/>
            <a:ext cx="12191999" cy="5204441"/>
          </a:xfrm>
          <a:prstGeom prst="rect">
            <a:avLst/>
          </a:prstGeom>
          <a:solidFill>
            <a:schemeClr val="accent3"/>
          </a:solidFill>
          <a:ln w="12700">
            <a:miter lim="400000"/>
          </a:ln>
        </p:spPr>
        <p:txBody>
          <a:bodyPr lIns="27431" tIns="27431" rIns="27431" bIns="27431" anchor="ctr"/>
          <a:lstStyle/>
          <a:p>
            <a:pPr marL="0" marR="0" lvl="0" indent="0" algn="l" defTabSz="445758" rtl="0" eaLnBrk="1" fontAlgn="auto" latinLnBrk="0" hangingPunct="1">
              <a:lnSpc>
                <a:spcPct val="70000"/>
              </a:lnSpc>
              <a:spcBef>
                <a:spcPts val="0"/>
              </a:spcBef>
              <a:spcAft>
                <a:spcPts val="0"/>
              </a:spcAft>
              <a:buClrTx/>
              <a:buSzTx/>
              <a:buFontTx/>
              <a:buNone/>
              <a:tabLst/>
              <a:defRPr sz="8000" b="1" spc="-319">
                <a:solidFill>
                  <a:srgbClr val="53585F"/>
                </a:solidFill>
                <a:latin typeface="Roboto Regular"/>
                <a:ea typeface="Roboto Regular"/>
                <a:cs typeface="Roboto Regular"/>
                <a:sym typeface="Roboto Regular"/>
              </a:defRPr>
            </a:pPr>
            <a:endParaRPr kumimoji="0" sz="8000" b="1" i="0" u="none" strike="noStrike" kern="1200" cap="none" spc="-319" normalizeH="0" baseline="0" noProof="0" dirty="0">
              <a:ln>
                <a:noFill/>
              </a:ln>
              <a:solidFill>
                <a:srgbClr val="2B204F"/>
              </a:solidFill>
              <a:effectLst/>
              <a:uLnTx/>
              <a:uFillTx/>
              <a:latin typeface="Roboto Regular"/>
              <a:sym typeface="Roboto Regular"/>
            </a:endParaRPr>
          </a:p>
        </p:txBody>
      </p:sp>
      <p:sp>
        <p:nvSpPr>
          <p:cNvPr id="4" name="Title 1"/>
          <p:cNvSpPr>
            <a:spLocks noGrp="1"/>
          </p:cNvSpPr>
          <p:nvPr>
            <p:ph type="ctrTitle"/>
          </p:nvPr>
        </p:nvSpPr>
        <p:spPr>
          <a:xfrm>
            <a:off x="-1" y="4054760"/>
            <a:ext cx="12192001" cy="989887"/>
          </a:xfrm>
          <a:prstGeom prst="rect">
            <a:avLst/>
          </a:prstGeom>
        </p:spPr>
        <p:txBody>
          <a:bodyPr>
            <a:normAutofit/>
          </a:bodyPr>
          <a:lstStyle>
            <a:lvl1pPr algn="ctr">
              <a:defRPr sz="4400" b="0" i="0">
                <a:solidFill>
                  <a:schemeClr val="accent2"/>
                </a:solidFill>
                <a:latin typeface="Arial" charset="0"/>
                <a:ea typeface="Arial" charset="0"/>
                <a:cs typeface="Arial" charset="0"/>
              </a:defRPr>
            </a:lvl1pPr>
          </a:lstStyle>
          <a:p>
            <a:r>
              <a:rPr lang="en-US" dirty="0"/>
              <a:t>Click to edit Master title style</a:t>
            </a:r>
          </a:p>
        </p:txBody>
      </p:sp>
      <p:sp>
        <p:nvSpPr>
          <p:cNvPr id="5" name="Subtitle 2"/>
          <p:cNvSpPr>
            <a:spLocks noGrp="1"/>
          </p:cNvSpPr>
          <p:nvPr>
            <p:ph type="subTitle" idx="1"/>
          </p:nvPr>
        </p:nvSpPr>
        <p:spPr>
          <a:xfrm>
            <a:off x="0" y="3343916"/>
            <a:ext cx="12192000" cy="914400"/>
          </a:xfrm>
          <a:prstGeom prst="rect">
            <a:avLst/>
          </a:prstGeom>
        </p:spPr>
        <p:txBody>
          <a:bodyPr>
            <a:noAutofit/>
          </a:bodyPr>
          <a:lstStyle>
            <a:lvl1pPr marL="0" indent="0" algn="ctr">
              <a:buNone/>
              <a:defRPr sz="2600" b="0" i="0">
                <a:solidFill>
                  <a:schemeClr val="bg1"/>
                </a:solidFill>
                <a:latin typeface="Arial" charset="0"/>
                <a:ea typeface="Arial" charset="0"/>
                <a:cs typeface="Arial" charset="0"/>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dirty="0"/>
              <a:t>Click to edit Master subtitle style</a:t>
            </a:r>
          </a:p>
        </p:txBody>
      </p:sp>
      <p:sp>
        <p:nvSpPr>
          <p:cNvPr id="6" name="Rectangle 5"/>
          <p:cNvSpPr/>
          <p:nvPr userDrawn="1"/>
        </p:nvSpPr>
        <p:spPr>
          <a:xfrm>
            <a:off x="-1" y="5204443"/>
            <a:ext cx="12192001" cy="147007"/>
          </a:xfrm>
          <a:prstGeom prst="rect">
            <a:avLst/>
          </a:prstGeom>
          <a:gradFill>
            <a:gsLst>
              <a:gs pos="0">
                <a:schemeClr val="accent2"/>
              </a:gs>
              <a:gs pos="48000">
                <a:schemeClr val="accent1"/>
              </a:gs>
              <a:gs pos="100000">
                <a:schemeClr val="accent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3706703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elcome Slide 1">
    <p:spTree>
      <p:nvGrpSpPr>
        <p:cNvPr id="1" name=""/>
        <p:cNvGrpSpPr/>
        <p:nvPr/>
      </p:nvGrpSpPr>
      <p:grpSpPr>
        <a:xfrm>
          <a:off x="0" y="0"/>
          <a:ext cx="0" cy="0"/>
          <a:chOff x="0" y="0"/>
          <a:chExt cx="0" cy="0"/>
        </a:xfrm>
      </p:grpSpPr>
      <p:sp>
        <p:nvSpPr>
          <p:cNvPr id="3" name="Picture Placeholder 5"/>
          <p:cNvSpPr>
            <a:spLocks noGrp="1"/>
          </p:cNvSpPr>
          <p:nvPr>
            <p:ph type="pic" sz="quarter" idx="10"/>
          </p:nvPr>
        </p:nvSpPr>
        <p:spPr>
          <a:xfrm>
            <a:off x="0" y="2101870"/>
            <a:ext cx="5969000" cy="2664823"/>
          </a:xfrm>
          <a:prstGeom prst="rect">
            <a:avLst/>
          </a:prstGeom>
        </p:spPr>
      </p:sp>
      <p:sp>
        <p:nvSpPr>
          <p:cNvPr id="7" name="Rectangle 6"/>
          <p:cNvSpPr/>
          <p:nvPr userDrawn="1"/>
        </p:nvSpPr>
        <p:spPr>
          <a:xfrm>
            <a:off x="12029092" y="2101870"/>
            <a:ext cx="166997" cy="2664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8" name="Rectangle 7"/>
          <p:cNvSpPr/>
          <p:nvPr userDrawn="1"/>
        </p:nvSpPr>
        <p:spPr>
          <a:xfrm>
            <a:off x="0" y="2101870"/>
            <a:ext cx="166997" cy="26648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9" name="Title 1"/>
          <p:cNvSpPr>
            <a:spLocks noGrp="1"/>
          </p:cNvSpPr>
          <p:nvPr>
            <p:ph type="title" hasCustomPrompt="1"/>
          </p:nvPr>
        </p:nvSpPr>
        <p:spPr>
          <a:xfrm>
            <a:off x="6274906" y="2101869"/>
            <a:ext cx="5264961" cy="1045368"/>
          </a:xfrm>
          <a:prstGeom prst="rect">
            <a:avLst/>
          </a:prstGeom>
        </p:spPr>
        <p:txBody>
          <a:bodyPr>
            <a:normAutofit/>
          </a:bodyPr>
          <a:lstStyle>
            <a:lvl1pPr algn="l">
              <a:defRPr sz="2800" b="0" i="0">
                <a:solidFill>
                  <a:schemeClr val="accent1"/>
                </a:solidFill>
                <a:latin typeface="Arial" charset="0"/>
                <a:ea typeface="Arial" charset="0"/>
                <a:cs typeface="Arial" charset="0"/>
              </a:defRPr>
            </a:lvl1pPr>
          </a:lstStyle>
          <a:p>
            <a:r>
              <a:rPr lang="en-US" dirty="0"/>
              <a:t>Click to edit text</a:t>
            </a:r>
          </a:p>
        </p:txBody>
      </p:sp>
      <p:sp>
        <p:nvSpPr>
          <p:cNvPr id="4" name="Text Placeholder 3"/>
          <p:cNvSpPr>
            <a:spLocks noGrp="1"/>
          </p:cNvSpPr>
          <p:nvPr>
            <p:ph type="body" sz="quarter" idx="11" hasCustomPrompt="1"/>
          </p:nvPr>
        </p:nvSpPr>
        <p:spPr>
          <a:xfrm>
            <a:off x="6275718" y="3349054"/>
            <a:ext cx="5264149" cy="1417638"/>
          </a:xfrm>
          <a:prstGeom prst="rect">
            <a:avLst/>
          </a:prstGeom>
        </p:spPr>
        <p:txBody>
          <a:bodyPr/>
          <a:lstStyle>
            <a:lvl1pPr marL="0" indent="0">
              <a:buNone/>
              <a:defRPr sz="1600">
                <a:solidFill>
                  <a:schemeClr val="tx2"/>
                </a:solidFill>
              </a:defRPr>
            </a:lvl1pPr>
          </a:lstStyle>
          <a:p>
            <a:pPr lvl="0"/>
            <a:r>
              <a:rPr lang="en-US" dirty="0"/>
              <a:t>Click to edit text</a:t>
            </a:r>
          </a:p>
        </p:txBody>
      </p:sp>
    </p:spTree>
    <p:extLst>
      <p:ext uri="{BB962C8B-B14F-4D97-AF65-F5344CB8AC3E}">
        <p14:creationId xmlns:p14="http://schemas.microsoft.com/office/powerpoint/2010/main" val="228114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Image -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21408" y="190501"/>
            <a:ext cx="10515600" cy="538643"/>
          </a:xfrm>
          <a:prstGeom prst="rect">
            <a:avLst/>
          </a:prstGeom>
        </p:spPr>
        <p:txBody>
          <a:bodyPr/>
          <a:lstStyle>
            <a:lvl1pPr>
              <a:defRPr sz="3000">
                <a:solidFill>
                  <a:schemeClr val="accent1"/>
                </a:solidFill>
                <a:latin typeface="Arial" charset="0"/>
                <a:ea typeface="Arial" charset="0"/>
                <a:cs typeface="Arial" charset="0"/>
              </a:defRPr>
            </a:lvl1pPr>
          </a:lstStyle>
          <a:p>
            <a:r>
              <a:rPr lang="en-US" dirty="0"/>
              <a:t>Click to text</a:t>
            </a:r>
          </a:p>
        </p:txBody>
      </p:sp>
      <p:sp>
        <p:nvSpPr>
          <p:cNvPr id="6" name="Rectangle 5"/>
          <p:cNvSpPr/>
          <p:nvPr userDrawn="1"/>
        </p:nvSpPr>
        <p:spPr>
          <a:xfrm>
            <a:off x="2" y="190500"/>
            <a:ext cx="11035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0" name="Picture Placeholder 3"/>
          <p:cNvSpPr>
            <a:spLocks noGrp="1"/>
          </p:cNvSpPr>
          <p:nvPr>
            <p:ph type="pic" sz="quarter" idx="10"/>
          </p:nvPr>
        </p:nvSpPr>
        <p:spPr>
          <a:xfrm>
            <a:off x="0" y="1894115"/>
            <a:ext cx="12192000" cy="2481943"/>
          </a:xfrm>
          <a:prstGeom prst="rect">
            <a:avLst/>
          </a:prstGeom>
          <a:solidFill>
            <a:srgbClr val="D9D9D9"/>
          </a:solidFill>
        </p:spPr>
        <p:txBody>
          <a:bodyPr/>
          <a:lstStyle>
            <a:lvl1pPr marL="0" indent="0" algn="ctr">
              <a:buFontTx/>
              <a:buNone/>
              <a:defRPr sz="1350"/>
            </a:lvl1pPr>
          </a:lstStyle>
          <a:p>
            <a:endParaRPr lang="en-US" dirty="0"/>
          </a:p>
        </p:txBody>
      </p:sp>
      <p:sp>
        <p:nvSpPr>
          <p:cNvPr id="7" name="Text Placeholder 6"/>
          <p:cNvSpPr>
            <a:spLocks noGrp="1"/>
          </p:cNvSpPr>
          <p:nvPr>
            <p:ph type="body" sz="quarter" idx="12" hasCustomPrompt="1"/>
          </p:nvPr>
        </p:nvSpPr>
        <p:spPr>
          <a:xfrm>
            <a:off x="321733" y="728663"/>
            <a:ext cx="10515600" cy="531812"/>
          </a:xfrm>
          <a:prstGeom prst="rect">
            <a:avLst/>
          </a:prstGeom>
        </p:spPr>
        <p:txBody>
          <a:bodyPr/>
          <a:lstStyle>
            <a:lvl3pPr>
              <a:defRPr lang="en-US" sz="1600" kern="1200" dirty="0">
                <a:solidFill>
                  <a:schemeClr val="tx2"/>
                </a:solidFill>
                <a:latin typeface="Arial" panose="020B0604020202020204" pitchFamily="34" charset="0"/>
                <a:ea typeface="+mn-ea"/>
                <a:cs typeface="Arial" panose="020B0604020202020204" pitchFamily="34" charset="0"/>
              </a:defRPr>
            </a:lvl3pPr>
          </a:lstStyle>
          <a:p>
            <a:pPr marL="0" marR="0" lvl="2"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lang="en-US" dirty="0"/>
              <a:t>Click to edit text</a:t>
            </a:r>
          </a:p>
        </p:txBody>
      </p:sp>
    </p:spTree>
    <p:extLst>
      <p:ext uri="{BB962C8B-B14F-4D97-AF65-F5344CB8AC3E}">
        <p14:creationId xmlns:p14="http://schemas.microsoft.com/office/powerpoint/2010/main" val="3109510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se Slide-Picture">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0"/>
            <a:ext cx="12192000" cy="6858000"/>
          </a:xfrm>
          <a:prstGeom prst="rect">
            <a:avLst/>
          </a:prstGeom>
          <a:noFill/>
        </p:spPr>
        <p:txBody>
          <a:bodyPr/>
          <a:lstStyle>
            <a:lvl1pPr marL="0" indent="0" algn="ctr">
              <a:buNone/>
              <a:defRPr sz="1350"/>
            </a:lvl1pPr>
          </a:lstStyle>
          <a:p>
            <a:endParaRPr lang="en-US" dirty="0"/>
          </a:p>
        </p:txBody>
      </p:sp>
    </p:spTree>
    <p:extLst>
      <p:ext uri="{BB962C8B-B14F-4D97-AF65-F5344CB8AC3E}">
        <p14:creationId xmlns:p14="http://schemas.microsoft.com/office/powerpoint/2010/main" val="4087054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General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5221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Cover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7B08952-84B9-0E6E-1635-1ED4A4CF2C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70764" y="0"/>
            <a:ext cx="7321236" cy="6861328"/>
          </a:xfrm>
          <a:prstGeom prst="rect">
            <a:avLst/>
          </a:prstGeom>
        </p:spPr>
      </p:pic>
      <p:sp>
        <p:nvSpPr>
          <p:cNvPr id="17" name="Rectangle 16">
            <a:extLst>
              <a:ext uri="{FF2B5EF4-FFF2-40B4-BE49-F238E27FC236}">
                <a16:creationId xmlns:a16="http://schemas.microsoft.com/office/drawing/2014/main" id="{9524F9C6-0CEC-3EDD-16AD-83723BD9A8A8}"/>
              </a:ext>
            </a:extLst>
          </p:cNvPr>
          <p:cNvSpPr/>
          <p:nvPr userDrawn="1"/>
        </p:nvSpPr>
        <p:spPr>
          <a:xfrm>
            <a:off x="0" y="0"/>
            <a:ext cx="4870764" cy="6858000"/>
          </a:xfrm>
          <a:prstGeom prst="rect">
            <a:avLst/>
          </a:prstGeom>
          <a:solidFill>
            <a:schemeClr val="accent3"/>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E8CBE50B-A757-C45A-0146-BAA1C371B547}"/>
              </a:ext>
            </a:extLst>
          </p:cNvPr>
          <p:cNvSpPr/>
          <p:nvPr userDrawn="1"/>
        </p:nvSpPr>
        <p:spPr>
          <a:xfrm>
            <a:off x="0" y="1626164"/>
            <a:ext cx="4870764" cy="1991763"/>
          </a:xfrm>
          <a:prstGeom prst="rect">
            <a:avLst/>
          </a:prstGeom>
          <a:solidFill>
            <a:schemeClr val="bg1">
              <a:lumMod val="9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6918655-C529-DCB3-ED2C-D5141B6DB3B1}"/>
              </a:ext>
            </a:extLst>
          </p:cNvPr>
          <p:cNvSpPr>
            <a:spLocks noGrp="1"/>
          </p:cNvSpPr>
          <p:nvPr>
            <p:ph sz="quarter" idx="10" hasCustomPrompt="1"/>
          </p:nvPr>
        </p:nvSpPr>
        <p:spPr>
          <a:xfrm>
            <a:off x="196849" y="254000"/>
            <a:ext cx="2700175" cy="584200"/>
          </a:xfrm>
        </p:spPr>
        <p:txBody>
          <a:bodyPr/>
          <a:lstStyle>
            <a:lvl2pPr marL="457200" indent="0">
              <a:buNone/>
              <a:defRPr/>
            </a:lvl2pPr>
            <a:lvl5pPr marL="1828800" indent="0" algn="l">
              <a:buNone/>
              <a:defRPr>
                <a:solidFill>
                  <a:schemeClr val="bg1"/>
                </a:solidFill>
              </a:defRPr>
            </a:lvl5pPr>
          </a:lstStyle>
          <a:p>
            <a:pPr lvl="4"/>
            <a:r>
              <a:rPr lang="en-US" dirty="0"/>
              <a:t>Client Logo</a:t>
            </a:r>
          </a:p>
        </p:txBody>
      </p:sp>
      <p:pic>
        <p:nvPicPr>
          <p:cNvPr id="5" name="Picture 4" descr="Logo&#10;&#10;Description automatically generated">
            <a:extLst>
              <a:ext uri="{FF2B5EF4-FFF2-40B4-BE49-F238E27FC236}">
                <a16:creationId xmlns:a16="http://schemas.microsoft.com/office/drawing/2014/main" id="{2F8E6C98-4DD4-46E9-A5E7-B84C1FAB12A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514289" y="254000"/>
            <a:ext cx="2264923" cy="820570"/>
          </a:xfrm>
          <a:prstGeom prst="rect">
            <a:avLst/>
          </a:prstGeom>
        </p:spPr>
      </p:pic>
      <p:sp>
        <p:nvSpPr>
          <p:cNvPr id="6" name="TextBox 5">
            <a:extLst>
              <a:ext uri="{FF2B5EF4-FFF2-40B4-BE49-F238E27FC236}">
                <a16:creationId xmlns:a16="http://schemas.microsoft.com/office/drawing/2014/main" id="{6910CD04-18FF-1994-2CF6-EDF1D2D8FA33}"/>
              </a:ext>
            </a:extLst>
          </p:cNvPr>
          <p:cNvSpPr txBox="1"/>
          <p:nvPr userDrawn="1"/>
        </p:nvSpPr>
        <p:spPr>
          <a:xfrm>
            <a:off x="6468489" y="6050002"/>
            <a:ext cx="5136700" cy="553998"/>
          </a:xfrm>
          <a:prstGeom prst="rect">
            <a:avLst/>
          </a:prstGeom>
          <a:noFill/>
        </p:spPr>
        <p:txBody>
          <a:bodyPr wrap="square" rtlCol="0">
            <a:spAutoFit/>
          </a:bodyPr>
          <a:lstStyle/>
          <a:p>
            <a:r>
              <a:rPr lang="en-US" sz="3000" dirty="0">
                <a:solidFill>
                  <a:schemeClr val="accent3"/>
                </a:solidFill>
                <a:latin typeface="Amasis MT Pro Medium" panose="02040604050005020304" pitchFamily="18" charset="0"/>
              </a:rPr>
              <a:t>Going Beyond the Numbers</a:t>
            </a:r>
          </a:p>
        </p:txBody>
      </p:sp>
    </p:spTree>
    <p:extLst>
      <p:ext uri="{BB962C8B-B14F-4D97-AF65-F5344CB8AC3E}">
        <p14:creationId xmlns:p14="http://schemas.microsoft.com/office/powerpoint/2010/main" val="46531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Section/Divider Slide">
    <p:spTree>
      <p:nvGrpSpPr>
        <p:cNvPr id="1" name=""/>
        <p:cNvGrpSpPr/>
        <p:nvPr/>
      </p:nvGrpSpPr>
      <p:grpSpPr>
        <a:xfrm>
          <a:off x="0" y="0"/>
          <a:ext cx="0" cy="0"/>
          <a:chOff x="0" y="0"/>
          <a:chExt cx="0" cy="0"/>
        </a:xfrm>
      </p:grpSpPr>
      <p:sp>
        <p:nvSpPr>
          <p:cNvPr id="3" name="Shape 85"/>
          <p:cNvSpPr/>
          <p:nvPr userDrawn="1"/>
        </p:nvSpPr>
        <p:spPr>
          <a:xfrm>
            <a:off x="2" y="1"/>
            <a:ext cx="12191999" cy="5204441"/>
          </a:xfrm>
          <a:prstGeom prst="rect">
            <a:avLst/>
          </a:prstGeom>
          <a:solidFill>
            <a:schemeClr val="accent3"/>
          </a:solidFill>
          <a:ln w="12700">
            <a:miter lim="400000"/>
          </a:ln>
        </p:spPr>
        <p:txBody>
          <a:bodyPr lIns="27431" tIns="27431" rIns="27431" bIns="27431" anchor="ctr"/>
          <a:lstStyle/>
          <a:p>
            <a:pPr marL="0" marR="0" lvl="0" indent="0" algn="l" defTabSz="445758" rtl="0" eaLnBrk="1" fontAlgn="auto" latinLnBrk="0" hangingPunct="1">
              <a:lnSpc>
                <a:spcPct val="70000"/>
              </a:lnSpc>
              <a:spcBef>
                <a:spcPts val="0"/>
              </a:spcBef>
              <a:spcAft>
                <a:spcPts val="0"/>
              </a:spcAft>
              <a:buClrTx/>
              <a:buSzTx/>
              <a:buFontTx/>
              <a:buNone/>
              <a:tabLst/>
              <a:defRPr sz="8000" b="1" spc="-319">
                <a:solidFill>
                  <a:srgbClr val="53585F"/>
                </a:solidFill>
                <a:latin typeface="Roboto Regular"/>
                <a:ea typeface="Roboto Regular"/>
                <a:cs typeface="Roboto Regular"/>
                <a:sym typeface="Roboto Regular"/>
              </a:defRPr>
            </a:pPr>
            <a:endParaRPr kumimoji="0" sz="8000" b="1" i="0" u="none" strike="noStrike" kern="1200" cap="none" spc="-319" normalizeH="0" baseline="0" noProof="0" dirty="0">
              <a:ln>
                <a:noFill/>
              </a:ln>
              <a:solidFill>
                <a:srgbClr val="2B204F"/>
              </a:solidFill>
              <a:effectLst/>
              <a:uLnTx/>
              <a:uFillTx/>
              <a:latin typeface="Roboto Regular"/>
              <a:sym typeface="Roboto Regular"/>
            </a:endParaRPr>
          </a:p>
        </p:txBody>
      </p:sp>
      <p:sp>
        <p:nvSpPr>
          <p:cNvPr id="4" name="Title 1"/>
          <p:cNvSpPr>
            <a:spLocks noGrp="1"/>
          </p:cNvSpPr>
          <p:nvPr>
            <p:ph type="ctrTitle"/>
          </p:nvPr>
        </p:nvSpPr>
        <p:spPr>
          <a:xfrm>
            <a:off x="-1" y="4054760"/>
            <a:ext cx="12192001" cy="989887"/>
          </a:xfrm>
          <a:prstGeom prst="rect">
            <a:avLst/>
          </a:prstGeom>
        </p:spPr>
        <p:txBody>
          <a:bodyPr>
            <a:normAutofit/>
          </a:bodyPr>
          <a:lstStyle>
            <a:lvl1pPr algn="ctr">
              <a:defRPr sz="4400" b="0" i="0">
                <a:solidFill>
                  <a:schemeClr val="accent2"/>
                </a:solidFill>
                <a:latin typeface="Arial" charset="0"/>
                <a:ea typeface="Arial" charset="0"/>
                <a:cs typeface="Arial" charset="0"/>
              </a:defRPr>
            </a:lvl1pPr>
          </a:lstStyle>
          <a:p>
            <a:r>
              <a:rPr lang="en-US"/>
              <a:t>Click to edit Master title style</a:t>
            </a:r>
            <a:endParaRPr lang="en-US" dirty="0"/>
          </a:p>
        </p:txBody>
      </p:sp>
      <p:sp>
        <p:nvSpPr>
          <p:cNvPr id="5" name="Subtitle 2"/>
          <p:cNvSpPr>
            <a:spLocks noGrp="1"/>
          </p:cNvSpPr>
          <p:nvPr>
            <p:ph type="subTitle" idx="1"/>
          </p:nvPr>
        </p:nvSpPr>
        <p:spPr>
          <a:xfrm>
            <a:off x="0" y="3343916"/>
            <a:ext cx="12192000" cy="914400"/>
          </a:xfrm>
          <a:prstGeom prst="rect">
            <a:avLst/>
          </a:prstGeom>
        </p:spPr>
        <p:txBody>
          <a:bodyPr>
            <a:noAutofit/>
          </a:bodyPr>
          <a:lstStyle>
            <a:lvl1pPr marL="0" indent="0" algn="ctr">
              <a:buNone/>
              <a:defRPr sz="2600" b="0" i="0">
                <a:solidFill>
                  <a:schemeClr val="bg1"/>
                </a:solidFill>
                <a:latin typeface="Arial" charset="0"/>
                <a:ea typeface="Arial" charset="0"/>
                <a:cs typeface="Arial" charset="0"/>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a:t>Click to edit Master subtitle style</a:t>
            </a:r>
            <a:endParaRPr lang="en-US" dirty="0"/>
          </a:p>
        </p:txBody>
      </p:sp>
      <p:sp>
        <p:nvSpPr>
          <p:cNvPr id="6" name="Rectangle 5"/>
          <p:cNvSpPr/>
          <p:nvPr userDrawn="1"/>
        </p:nvSpPr>
        <p:spPr>
          <a:xfrm>
            <a:off x="-1" y="5204443"/>
            <a:ext cx="12192001" cy="147007"/>
          </a:xfrm>
          <a:prstGeom prst="rect">
            <a:avLst/>
          </a:prstGeom>
          <a:gradFill>
            <a:gsLst>
              <a:gs pos="0">
                <a:schemeClr val="accent2"/>
              </a:gs>
              <a:gs pos="48000">
                <a:schemeClr val="accent1"/>
              </a:gs>
              <a:gs pos="100000">
                <a:schemeClr val="accent1"/>
              </a:gs>
            </a:gsLst>
            <a:lin ang="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Tree>
    <p:extLst>
      <p:ext uri="{BB962C8B-B14F-4D97-AF65-F5344CB8AC3E}">
        <p14:creationId xmlns:p14="http://schemas.microsoft.com/office/powerpoint/2010/main" val="779778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General Slide-Bullet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21408" y="190501"/>
            <a:ext cx="10515600" cy="538643"/>
          </a:xfrm>
          <a:prstGeom prst="rect">
            <a:avLst/>
          </a:prstGeom>
        </p:spPr>
        <p:txBody>
          <a:bodyPr/>
          <a:lstStyle>
            <a:lvl1pPr>
              <a:defRPr sz="3000">
                <a:solidFill>
                  <a:schemeClr val="accent1"/>
                </a:solidFill>
                <a:latin typeface="Arial" charset="0"/>
                <a:ea typeface="Arial" charset="0"/>
                <a:cs typeface="Arial" charset="0"/>
              </a:defRPr>
            </a:lvl1pPr>
          </a:lstStyle>
          <a:p>
            <a:r>
              <a:rPr lang="en-US" dirty="0"/>
              <a:t>Click to edit text</a:t>
            </a:r>
          </a:p>
        </p:txBody>
      </p:sp>
      <p:sp>
        <p:nvSpPr>
          <p:cNvPr id="5" name="Rectangle 4"/>
          <p:cNvSpPr/>
          <p:nvPr userDrawn="1"/>
        </p:nvSpPr>
        <p:spPr>
          <a:xfrm>
            <a:off x="2" y="190500"/>
            <a:ext cx="11035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7" name="Text Placeholder 6"/>
          <p:cNvSpPr>
            <a:spLocks noGrp="1"/>
          </p:cNvSpPr>
          <p:nvPr>
            <p:ph type="body" sz="quarter" idx="10" hasCustomPrompt="1"/>
          </p:nvPr>
        </p:nvSpPr>
        <p:spPr>
          <a:xfrm>
            <a:off x="321733" y="728665"/>
            <a:ext cx="10515600" cy="376804"/>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600" dirty="0">
                <a:solidFill>
                  <a:schemeClr val="tx2"/>
                </a:solidFill>
              </a:rPr>
              <a:t>Click to edit text</a:t>
            </a:r>
          </a:p>
        </p:txBody>
      </p:sp>
      <p:sp>
        <p:nvSpPr>
          <p:cNvPr id="6" name="Text Placeholder 5"/>
          <p:cNvSpPr>
            <a:spLocks noGrp="1"/>
          </p:cNvSpPr>
          <p:nvPr>
            <p:ph type="body" sz="quarter" idx="11"/>
          </p:nvPr>
        </p:nvSpPr>
        <p:spPr>
          <a:xfrm>
            <a:off x="1119115" y="2128838"/>
            <a:ext cx="9717159" cy="37258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8038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eneral Slide-All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149363" y="2127855"/>
            <a:ext cx="9753600" cy="3858276"/>
          </a:xfrm>
          <a:prstGeom prst="rect">
            <a:avLst/>
          </a:prstGeom>
        </p:spPr>
        <p:txBody>
          <a:bodyPr/>
          <a:lstStyle>
            <a:lvl1pPr marL="228600" indent="-228600">
              <a:buClr>
                <a:schemeClr val="accent4"/>
              </a:buClr>
              <a:buFont typeface="Wingdings" panose="05000000000000000000" pitchFamily="2" charset="2"/>
              <a:buChar char="§"/>
              <a:defRPr b="0" i="0">
                <a:solidFill>
                  <a:schemeClr val="tx2"/>
                </a:solidFill>
                <a:latin typeface="Arial" charset="0"/>
                <a:ea typeface="Arial" charset="0"/>
                <a:cs typeface="Arial" charset="0"/>
              </a:defRPr>
            </a:lvl1pPr>
            <a:lvl2pPr marL="685800" indent="-228600">
              <a:buClr>
                <a:schemeClr val="accent4"/>
              </a:buClr>
              <a:buFont typeface="Wingdings" panose="05000000000000000000" pitchFamily="2" charset="2"/>
              <a:buChar char="§"/>
              <a:defRPr b="0" i="0">
                <a:solidFill>
                  <a:schemeClr val="tx2"/>
                </a:solidFill>
                <a:latin typeface="Arial" charset="0"/>
                <a:ea typeface="Arial" charset="0"/>
                <a:cs typeface="Arial" charset="0"/>
              </a:defRPr>
            </a:lvl2pPr>
            <a:lvl3pPr marL="1143000" indent="-228600">
              <a:buClr>
                <a:schemeClr val="accent4"/>
              </a:buClr>
              <a:buFont typeface="Wingdings" panose="05000000000000000000" pitchFamily="2" charset="2"/>
              <a:buChar char="§"/>
              <a:defRPr b="0" i="0">
                <a:solidFill>
                  <a:schemeClr val="tx2"/>
                </a:solidFill>
                <a:latin typeface="Arial" charset="0"/>
                <a:ea typeface="Arial" charset="0"/>
                <a:cs typeface="Arial" charset="0"/>
              </a:defRPr>
            </a:lvl3pPr>
            <a:lvl4pPr marL="1600200" indent="-228600">
              <a:buClr>
                <a:schemeClr val="accent4"/>
              </a:buClr>
              <a:buFont typeface="Wingdings" panose="05000000000000000000" pitchFamily="2" charset="2"/>
              <a:buChar char="§"/>
              <a:defRPr b="0" i="0">
                <a:solidFill>
                  <a:schemeClr val="tx2"/>
                </a:solidFill>
                <a:latin typeface="Arial" charset="0"/>
                <a:ea typeface="Arial" charset="0"/>
                <a:cs typeface="Arial" charset="0"/>
              </a:defRPr>
            </a:lvl4pPr>
            <a:lvl5pPr marL="2057400" indent="-228600">
              <a:buClr>
                <a:schemeClr val="accent4"/>
              </a:buClr>
              <a:buFont typeface="Wingdings" panose="05000000000000000000" pitchFamily="2" charset="2"/>
              <a:buChar char="§"/>
              <a:defRPr b="0" i="0">
                <a:solidFill>
                  <a:schemeClr val="tx2"/>
                </a:solidFill>
                <a:latin typeface="Arial" charset="0"/>
                <a:ea typeface="Arial" charset="0"/>
                <a:cs typeface="Arial" charset="0"/>
              </a:defRPr>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hasCustomPrompt="1"/>
          </p:nvPr>
        </p:nvSpPr>
        <p:spPr>
          <a:xfrm>
            <a:off x="321408" y="149557"/>
            <a:ext cx="10515600" cy="538643"/>
          </a:xfrm>
          <a:prstGeom prst="rect">
            <a:avLst/>
          </a:prstGeom>
        </p:spPr>
        <p:txBody>
          <a:bodyPr/>
          <a:lstStyle>
            <a:lvl1pPr>
              <a:defRPr sz="3000">
                <a:solidFill>
                  <a:schemeClr val="accent1"/>
                </a:solidFill>
                <a:latin typeface="Arial" charset="0"/>
                <a:ea typeface="Arial" charset="0"/>
                <a:cs typeface="Arial" charset="0"/>
              </a:defRPr>
            </a:lvl1pPr>
          </a:lstStyle>
          <a:p>
            <a:r>
              <a:rPr lang="en-US" dirty="0"/>
              <a:t>Click to edit text</a:t>
            </a:r>
          </a:p>
        </p:txBody>
      </p:sp>
      <p:sp>
        <p:nvSpPr>
          <p:cNvPr id="5" name="Rectangle 4"/>
          <p:cNvSpPr/>
          <p:nvPr userDrawn="1"/>
        </p:nvSpPr>
        <p:spPr>
          <a:xfrm>
            <a:off x="2" y="190500"/>
            <a:ext cx="11035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10" name="Text Placeholder 9"/>
          <p:cNvSpPr>
            <a:spLocks noGrp="1"/>
          </p:cNvSpPr>
          <p:nvPr>
            <p:ph type="body" sz="quarter" idx="11"/>
          </p:nvPr>
        </p:nvSpPr>
        <p:spPr>
          <a:xfrm>
            <a:off x="321408" y="814649"/>
            <a:ext cx="10515600" cy="354013"/>
          </a:xfrm>
        </p:spPr>
        <p:txBody>
          <a:bodyPr>
            <a:normAutofit/>
          </a:bodyPr>
          <a:lstStyle>
            <a:lvl1pPr marL="0" indent="0">
              <a:buNone/>
              <a:defRPr sz="1600"/>
            </a:lvl1pPr>
          </a:lstStyle>
          <a:p>
            <a:pPr lvl="0"/>
            <a:r>
              <a:rPr lang="en-US" dirty="0"/>
              <a:t>Edit Master text styles</a:t>
            </a:r>
          </a:p>
        </p:txBody>
      </p:sp>
    </p:spTree>
    <p:extLst>
      <p:ext uri="{BB962C8B-B14F-4D97-AF65-F5344CB8AC3E}">
        <p14:creationId xmlns:p14="http://schemas.microsoft.com/office/powerpoint/2010/main" val="111644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eneral Slide-Bullet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21408" y="190501"/>
            <a:ext cx="10515600" cy="538643"/>
          </a:xfrm>
          <a:prstGeom prst="rect">
            <a:avLst/>
          </a:prstGeom>
        </p:spPr>
        <p:txBody>
          <a:bodyPr/>
          <a:lstStyle>
            <a:lvl1pPr>
              <a:defRPr sz="3000">
                <a:solidFill>
                  <a:schemeClr val="accent1"/>
                </a:solidFill>
                <a:latin typeface="Arial" charset="0"/>
                <a:ea typeface="Arial" charset="0"/>
                <a:cs typeface="Arial" charset="0"/>
              </a:defRPr>
            </a:lvl1pPr>
          </a:lstStyle>
          <a:p>
            <a:r>
              <a:rPr lang="en-US" dirty="0"/>
              <a:t>Click to edit text</a:t>
            </a:r>
          </a:p>
        </p:txBody>
      </p:sp>
      <p:sp>
        <p:nvSpPr>
          <p:cNvPr id="5" name="Rectangle 4"/>
          <p:cNvSpPr/>
          <p:nvPr userDrawn="1"/>
        </p:nvSpPr>
        <p:spPr>
          <a:xfrm>
            <a:off x="2" y="190500"/>
            <a:ext cx="11035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7" name="Text Placeholder 6"/>
          <p:cNvSpPr>
            <a:spLocks noGrp="1"/>
          </p:cNvSpPr>
          <p:nvPr>
            <p:ph type="body" sz="quarter" idx="10" hasCustomPrompt="1"/>
          </p:nvPr>
        </p:nvSpPr>
        <p:spPr>
          <a:xfrm>
            <a:off x="321733" y="728665"/>
            <a:ext cx="10515600" cy="376804"/>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80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1600" dirty="0">
                <a:solidFill>
                  <a:schemeClr val="tx2"/>
                </a:solidFill>
              </a:rPr>
              <a:t>Click to edit text</a:t>
            </a:r>
          </a:p>
        </p:txBody>
      </p:sp>
      <p:sp>
        <p:nvSpPr>
          <p:cNvPr id="6" name="Text Placeholder 5"/>
          <p:cNvSpPr>
            <a:spLocks noGrp="1"/>
          </p:cNvSpPr>
          <p:nvPr>
            <p:ph type="body" sz="quarter" idx="11"/>
          </p:nvPr>
        </p:nvSpPr>
        <p:spPr>
          <a:xfrm>
            <a:off x="1119115" y="2128838"/>
            <a:ext cx="9717159" cy="37258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40244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lcom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2101870"/>
            <a:ext cx="5969000" cy="2664823"/>
          </a:xfrm>
          <a:prstGeom prst="rect">
            <a:avLst/>
          </a:prstGeom>
          <a:solidFill>
            <a:srgbClr val="D9D9D9"/>
          </a:solidFill>
        </p:spPr>
        <p:txBody>
          <a:bodyPr/>
          <a:lstStyle>
            <a:lvl1pPr marL="0" indent="0" algn="ctr">
              <a:buNone/>
              <a:defRPr sz="1350"/>
            </a:lvl1pPr>
          </a:lstStyle>
          <a:p>
            <a:endParaRPr lang="en-US" dirty="0"/>
          </a:p>
        </p:txBody>
      </p:sp>
    </p:spTree>
    <p:extLst>
      <p:ext uri="{BB962C8B-B14F-4D97-AF65-F5344CB8AC3E}">
        <p14:creationId xmlns:p14="http://schemas.microsoft.com/office/powerpoint/2010/main" val="163469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ide Centered Picture">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1894115"/>
            <a:ext cx="12192000" cy="2481943"/>
          </a:xfrm>
          <a:prstGeom prst="rect">
            <a:avLst/>
          </a:prstGeom>
          <a:solidFill>
            <a:srgbClr val="D9D9D9"/>
          </a:solidFill>
        </p:spPr>
        <p:txBody>
          <a:bodyPr/>
          <a:lstStyle>
            <a:lvl1pPr marL="0" indent="0" algn="ctr">
              <a:buFontTx/>
              <a:buNone/>
              <a:defRPr sz="1350"/>
            </a:lvl1pPr>
          </a:lstStyle>
          <a:p>
            <a:endParaRPr lang="en-US" dirty="0"/>
          </a:p>
        </p:txBody>
      </p:sp>
    </p:spTree>
    <p:extLst>
      <p:ext uri="{BB962C8B-B14F-4D97-AF65-F5344CB8AC3E}">
        <p14:creationId xmlns:p14="http://schemas.microsoft.com/office/powerpoint/2010/main" val="311606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No Title Bar">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69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3" name="Picture Placeholder 3"/>
          <p:cNvSpPr>
            <a:spLocks noGrp="1"/>
          </p:cNvSpPr>
          <p:nvPr>
            <p:ph type="pic" sz="quarter" idx="10"/>
          </p:nvPr>
        </p:nvSpPr>
        <p:spPr>
          <a:xfrm>
            <a:off x="1322315" y="1564984"/>
            <a:ext cx="4608576" cy="3788067"/>
          </a:xfrm>
          <a:prstGeom prst="rect">
            <a:avLst/>
          </a:prstGeom>
          <a:solidFill>
            <a:srgbClr val="D9D9D9"/>
          </a:solidFill>
        </p:spPr>
        <p:txBody>
          <a:bodyPr/>
          <a:lstStyle>
            <a:lvl1pPr marL="0" indent="0" algn="ctr">
              <a:buNone/>
              <a:defRPr sz="1350"/>
            </a:lvl1pPr>
          </a:lstStyle>
          <a:p>
            <a:endParaRPr lang="en-US" dirty="0"/>
          </a:p>
        </p:txBody>
      </p:sp>
    </p:spTree>
    <p:extLst>
      <p:ext uri="{BB962C8B-B14F-4D97-AF65-F5344CB8AC3E}">
        <p14:creationId xmlns:p14="http://schemas.microsoft.com/office/powerpoint/2010/main" val="2073230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 Column">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1" y="1684808"/>
            <a:ext cx="12192000" cy="2495307"/>
          </a:xfrm>
          <a:custGeom>
            <a:avLst/>
            <a:gdLst>
              <a:gd name="connsiteX0" fmla="*/ 10053277 w 11952941"/>
              <a:gd name="connsiteY0" fmla="*/ 0 h 2756289"/>
              <a:gd name="connsiteX1" fmla="*/ 11952941 w 11952941"/>
              <a:gd name="connsiteY1" fmla="*/ 0 h 2756289"/>
              <a:gd name="connsiteX2" fmla="*/ 11952941 w 11952941"/>
              <a:gd name="connsiteY2" fmla="*/ 2756289 h 2756289"/>
              <a:gd name="connsiteX3" fmla="*/ 10053277 w 11952941"/>
              <a:gd name="connsiteY3" fmla="*/ 2756289 h 2756289"/>
              <a:gd name="connsiteX4" fmla="*/ 8042623 w 11952941"/>
              <a:gd name="connsiteY4" fmla="*/ 0 h 2756289"/>
              <a:gd name="connsiteX5" fmla="*/ 9942287 w 11952941"/>
              <a:gd name="connsiteY5" fmla="*/ 0 h 2756289"/>
              <a:gd name="connsiteX6" fmla="*/ 9942287 w 11952941"/>
              <a:gd name="connsiteY6" fmla="*/ 2756289 h 2756289"/>
              <a:gd name="connsiteX7" fmla="*/ 8042623 w 11952941"/>
              <a:gd name="connsiteY7" fmla="*/ 2756289 h 2756289"/>
              <a:gd name="connsiteX8" fmla="*/ 6031967 w 11952941"/>
              <a:gd name="connsiteY8" fmla="*/ 0 h 2756289"/>
              <a:gd name="connsiteX9" fmla="*/ 7931631 w 11952941"/>
              <a:gd name="connsiteY9" fmla="*/ 0 h 2756289"/>
              <a:gd name="connsiteX10" fmla="*/ 7931631 w 11952941"/>
              <a:gd name="connsiteY10" fmla="*/ 2756289 h 2756289"/>
              <a:gd name="connsiteX11" fmla="*/ 6031967 w 11952941"/>
              <a:gd name="connsiteY11" fmla="*/ 2756289 h 2756289"/>
              <a:gd name="connsiteX12" fmla="*/ 4021312 w 11952941"/>
              <a:gd name="connsiteY12" fmla="*/ 0 h 2756289"/>
              <a:gd name="connsiteX13" fmla="*/ 5920975 w 11952941"/>
              <a:gd name="connsiteY13" fmla="*/ 0 h 2756289"/>
              <a:gd name="connsiteX14" fmla="*/ 5920975 w 11952941"/>
              <a:gd name="connsiteY14" fmla="*/ 2756289 h 2756289"/>
              <a:gd name="connsiteX15" fmla="*/ 4021312 w 11952941"/>
              <a:gd name="connsiteY15" fmla="*/ 2756289 h 2756289"/>
              <a:gd name="connsiteX16" fmla="*/ 2010656 w 11952941"/>
              <a:gd name="connsiteY16" fmla="*/ 0 h 2756289"/>
              <a:gd name="connsiteX17" fmla="*/ 3910320 w 11952941"/>
              <a:gd name="connsiteY17" fmla="*/ 0 h 2756289"/>
              <a:gd name="connsiteX18" fmla="*/ 3910320 w 11952941"/>
              <a:gd name="connsiteY18" fmla="*/ 2756289 h 2756289"/>
              <a:gd name="connsiteX19" fmla="*/ 2010656 w 11952941"/>
              <a:gd name="connsiteY19" fmla="*/ 2756289 h 2756289"/>
              <a:gd name="connsiteX20" fmla="*/ 0 w 11952941"/>
              <a:gd name="connsiteY20" fmla="*/ 0 h 2756289"/>
              <a:gd name="connsiteX21" fmla="*/ 1899664 w 11952941"/>
              <a:gd name="connsiteY21" fmla="*/ 0 h 2756289"/>
              <a:gd name="connsiteX22" fmla="*/ 1899664 w 11952941"/>
              <a:gd name="connsiteY22" fmla="*/ 2756289 h 2756289"/>
              <a:gd name="connsiteX23" fmla="*/ 0 w 11952941"/>
              <a:gd name="connsiteY23" fmla="*/ 2756289 h 2756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952941" h="2756289">
                <a:moveTo>
                  <a:pt x="10053277" y="0"/>
                </a:moveTo>
                <a:lnTo>
                  <a:pt x="11952941" y="0"/>
                </a:lnTo>
                <a:lnTo>
                  <a:pt x="11952941" y="2756289"/>
                </a:lnTo>
                <a:lnTo>
                  <a:pt x="10053277" y="2756289"/>
                </a:lnTo>
                <a:close/>
                <a:moveTo>
                  <a:pt x="8042623" y="0"/>
                </a:moveTo>
                <a:lnTo>
                  <a:pt x="9942287" y="0"/>
                </a:lnTo>
                <a:lnTo>
                  <a:pt x="9942287" y="2756289"/>
                </a:lnTo>
                <a:lnTo>
                  <a:pt x="8042623" y="2756289"/>
                </a:lnTo>
                <a:close/>
                <a:moveTo>
                  <a:pt x="6031967" y="0"/>
                </a:moveTo>
                <a:lnTo>
                  <a:pt x="7931631" y="0"/>
                </a:lnTo>
                <a:lnTo>
                  <a:pt x="7931631" y="2756289"/>
                </a:lnTo>
                <a:lnTo>
                  <a:pt x="6031967" y="2756289"/>
                </a:lnTo>
                <a:close/>
                <a:moveTo>
                  <a:pt x="4021312" y="0"/>
                </a:moveTo>
                <a:lnTo>
                  <a:pt x="5920975" y="0"/>
                </a:lnTo>
                <a:lnTo>
                  <a:pt x="5920975" y="2756289"/>
                </a:lnTo>
                <a:lnTo>
                  <a:pt x="4021312" y="2756289"/>
                </a:lnTo>
                <a:close/>
                <a:moveTo>
                  <a:pt x="2010656" y="0"/>
                </a:moveTo>
                <a:lnTo>
                  <a:pt x="3910320" y="0"/>
                </a:lnTo>
                <a:lnTo>
                  <a:pt x="3910320" y="2756289"/>
                </a:lnTo>
                <a:lnTo>
                  <a:pt x="2010656" y="2756289"/>
                </a:lnTo>
                <a:close/>
                <a:moveTo>
                  <a:pt x="0" y="0"/>
                </a:moveTo>
                <a:lnTo>
                  <a:pt x="1899664" y="0"/>
                </a:lnTo>
                <a:lnTo>
                  <a:pt x="1899664" y="2756289"/>
                </a:lnTo>
                <a:lnTo>
                  <a:pt x="0" y="2756289"/>
                </a:lnTo>
                <a:close/>
              </a:path>
            </a:pathLst>
          </a:custGeom>
          <a:solidFill>
            <a:srgbClr val="D9D9D9"/>
          </a:solidFill>
        </p:spPr>
        <p:txBody>
          <a:bodyPr wrap="square">
            <a:noAutofit/>
          </a:bodyPr>
          <a:lstStyle>
            <a:lvl1pPr marL="0" indent="0" algn="ctr">
              <a:buFontTx/>
              <a:buNone/>
              <a:defRPr sz="1350"/>
            </a:lvl1pPr>
          </a:lstStyle>
          <a:p>
            <a:endParaRPr lang="en-US" dirty="0"/>
          </a:p>
        </p:txBody>
      </p:sp>
    </p:spTree>
    <p:extLst>
      <p:ext uri="{BB962C8B-B14F-4D97-AF65-F5344CB8AC3E}">
        <p14:creationId xmlns:p14="http://schemas.microsoft.com/office/powerpoint/2010/main" val="3221534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21408" y="190501"/>
            <a:ext cx="10515600" cy="538643"/>
          </a:xfrm>
          <a:prstGeom prst="rect">
            <a:avLst/>
          </a:prstGeom>
        </p:spPr>
        <p:txBody>
          <a:bodyPr/>
          <a:lstStyle>
            <a:lvl1pPr>
              <a:defRPr sz="3000">
                <a:solidFill>
                  <a:schemeClr val="accent1"/>
                </a:solidFill>
                <a:latin typeface="Arial" charset="0"/>
                <a:ea typeface="Arial" charset="0"/>
                <a:cs typeface="Arial" charset="0"/>
              </a:defRPr>
            </a:lvl1pPr>
          </a:lstStyle>
          <a:p>
            <a:r>
              <a:rPr lang="en-US" dirty="0"/>
              <a:t>Click to edit text</a:t>
            </a:r>
          </a:p>
        </p:txBody>
      </p:sp>
      <p:sp>
        <p:nvSpPr>
          <p:cNvPr id="5" name="Rectangle 4"/>
          <p:cNvSpPr/>
          <p:nvPr userDrawn="1"/>
        </p:nvSpPr>
        <p:spPr>
          <a:xfrm>
            <a:off x="2" y="190500"/>
            <a:ext cx="11035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9" name="Table Placeholder 8"/>
          <p:cNvSpPr>
            <a:spLocks noGrp="1"/>
          </p:cNvSpPr>
          <p:nvPr>
            <p:ph type="tbl" sz="quarter" idx="10"/>
          </p:nvPr>
        </p:nvSpPr>
        <p:spPr>
          <a:xfrm>
            <a:off x="1322918" y="1741488"/>
            <a:ext cx="9338733" cy="3784600"/>
          </a:xfrm>
          <a:prstGeom prst="rect">
            <a:avLst/>
          </a:prstGeom>
        </p:spPr>
        <p:txBody>
          <a:bodyPr/>
          <a:lstStyle>
            <a:lvl1pPr marL="0" indent="0">
              <a:buNone/>
              <a:defRPr>
                <a:latin typeface="Arial" panose="020B0604020202020204" pitchFamily="34" charset="0"/>
                <a:cs typeface="Arial" panose="020B0604020202020204" pitchFamily="34" charset="0"/>
              </a:defRPr>
            </a:lvl1pPr>
          </a:lstStyle>
          <a:p>
            <a:endParaRPr lang="en-US" dirty="0"/>
          </a:p>
        </p:txBody>
      </p:sp>
      <p:sp>
        <p:nvSpPr>
          <p:cNvPr id="8" name="Text Placeholder 7"/>
          <p:cNvSpPr>
            <a:spLocks noGrp="1"/>
          </p:cNvSpPr>
          <p:nvPr>
            <p:ph type="body" sz="quarter" idx="13"/>
          </p:nvPr>
        </p:nvSpPr>
        <p:spPr>
          <a:xfrm>
            <a:off x="320675" y="728663"/>
            <a:ext cx="10515600" cy="444500"/>
          </a:xfrm>
        </p:spPr>
        <p:txBody>
          <a:bodyPr>
            <a:normAutofit/>
          </a:bodyPr>
          <a:lstStyle>
            <a:lvl1pPr marL="0" indent="0">
              <a:buNone/>
              <a:defRPr sz="1600"/>
            </a:lvl1pPr>
          </a:lstStyle>
          <a:p>
            <a:pPr lvl="0"/>
            <a:r>
              <a:rPr lang="en-US" dirty="0"/>
              <a:t>Edit Master text styles</a:t>
            </a:r>
          </a:p>
        </p:txBody>
      </p:sp>
    </p:spTree>
    <p:extLst>
      <p:ext uri="{BB962C8B-B14F-4D97-AF65-F5344CB8AC3E}">
        <p14:creationId xmlns:p14="http://schemas.microsoft.com/office/powerpoint/2010/main" val="1285057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1D1B1B">
                  <a:tint val="75000"/>
                </a:srgbClr>
              </a:solidFill>
              <a:effectLst/>
              <a:uLnTx/>
              <a:uFillTx/>
              <a:latin typeface="Arial" panose="020B0604020202020204"/>
              <a:ea typeface="+mn-ea"/>
              <a:cs typeface="+mn-cs"/>
            </a:endParaRPr>
          </a:p>
        </p:txBody>
      </p:sp>
      <p:sp>
        <p:nvSpPr>
          <p:cNvPr id="7" name="Slide Number Placeholder 8"/>
          <p:cNvSpPr txBox="1">
            <a:spLocks/>
          </p:cNvSpPr>
          <p:nvPr userDrawn="1"/>
        </p:nvSpPr>
        <p:spPr>
          <a:xfrm>
            <a:off x="11329298" y="6279716"/>
            <a:ext cx="967207" cy="470262"/>
          </a:xfrm>
          <a:prstGeom prst="ellipse">
            <a:avLst/>
          </a:prstGeom>
        </p:spPr>
        <p:txBody>
          <a:bodyPr vert="horz" lIns="91440" tIns="45720" rIns="91440" bIns="45720" rtlCol="0" anchor="ctr"/>
          <a:lstStyle>
            <a:defPPr>
              <a:defRPr lang="en-US"/>
            </a:defPPr>
            <a:lvl1pPr marL="0" algn="r" defTabSz="685800" rtl="0" eaLnBrk="1" latinLnBrk="0" hangingPunct="1">
              <a:defRPr sz="900" kern="1200">
                <a:solidFill>
                  <a:schemeClr val="tx1">
                    <a:tint val="75000"/>
                  </a:schemeClr>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ctr" defTabSz="685800" rtl="0" eaLnBrk="1" fontAlgn="auto" latinLnBrk="0" hangingPunct="1">
              <a:lnSpc>
                <a:spcPct val="100000"/>
              </a:lnSpc>
              <a:spcBef>
                <a:spcPts val="0"/>
              </a:spcBef>
              <a:spcAft>
                <a:spcPts val="0"/>
              </a:spcAft>
              <a:buClrTx/>
              <a:buSzTx/>
              <a:buFontTx/>
              <a:buNone/>
              <a:tabLst/>
              <a:defRPr/>
            </a:pPr>
            <a:fld id="{3068952F-5E95-44E1-9562-3F7BE09D45B9}" type="slidenum">
              <a:rPr kumimoji="0" lang="en-US" sz="1600" b="0" i="0" u="none" strike="noStrike" kern="1200" cap="none" spc="0" normalizeH="0" baseline="0" noProof="0" smtClean="0">
                <a:ln>
                  <a:noFill/>
                </a:ln>
                <a:solidFill>
                  <a:srgbClr val="00AEEF"/>
                </a:solidFill>
                <a:effectLst/>
                <a:uLnTx/>
                <a:uFillTx/>
                <a:latin typeface="Arial" charset="0"/>
                <a:ea typeface="Arial" charset="0"/>
                <a:cs typeface="Arial" charset="0"/>
              </a:rPr>
              <a:pPr marL="0" marR="0" lvl="0" indent="0" algn="ctr" defTabSz="685800" rtl="0" eaLnBrk="1" fontAlgn="auto" latinLnBrk="0" hangingPunct="1">
                <a:lnSpc>
                  <a:spcPct val="100000"/>
                </a:lnSpc>
                <a:spcBef>
                  <a:spcPts val="0"/>
                </a:spcBef>
                <a:spcAft>
                  <a:spcPts val="0"/>
                </a:spcAft>
                <a:buClrTx/>
                <a:buSzTx/>
                <a:buFontTx/>
                <a:buNone/>
                <a:tabLst/>
                <a:defRPr/>
              </a:pPr>
              <a:t>‹#›</a:t>
            </a:fld>
            <a:endParaRPr kumimoji="0" lang="en-US" sz="1600" b="0" i="0" u="none" strike="noStrike" kern="1200" cap="none" spc="0" normalizeH="0" baseline="0" noProof="0" dirty="0">
              <a:ln>
                <a:noFill/>
              </a:ln>
              <a:solidFill>
                <a:srgbClr val="00AEEF"/>
              </a:solidFill>
              <a:effectLst/>
              <a:uLnTx/>
              <a:uFillTx/>
              <a:latin typeface="Arial" charset="0"/>
              <a:ea typeface="Arial" charset="0"/>
              <a:cs typeface="Arial" charset="0"/>
            </a:endParaRPr>
          </a:p>
        </p:txBody>
      </p:sp>
      <p:sp>
        <p:nvSpPr>
          <p:cNvPr id="8" name="TextBox 7"/>
          <p:cNvSpPr txBox="1"/>
          <p:nvPr userDrawn="1"/>
        </p:nvSpPr>
        <p:spPr>
          <a:xfrm>
            <a:off x="10914926" y="6343636"/>
            <a:ext cx="662361" cy="338554"/>
          </a:xfrm>
          <a:prstGeom prst="rect">
            <a:avLst/>
          </a:prstGeom>
          <a:noFill/>
        </p:spPr>
        <p:txBody>
          <a:bodyPr wrap="non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263692"/>
                </a:solidFill>
                <a:effectLst/>
                <a:uLnTx/>
                <a:uFillTx/>
                <a:latin typeface="Arial" charset="0"/>
                <a:ea typeface="Arial" charset="0"/>
                <a:cs typeface="Arial" charset="0"/>
              </a:rPr>
              <a:t>Page</a:t>
            </a:r>
          </a:p>
        </p:txBody>
      </p:sp>
      <p:pic>
        <p:nvPicPr>
          <p:cNvPr id="10" name="Picture 9"/>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29518" y="6343636"/>
            <a:ext cx="1190523" cy="396841"/>
          </a:xfrm>
          <a:prstGeom prst="rect">
            <a:avLst/>
          </a:prstGeom>
        </p:spPr>
      </p:pic>
    </p:spTree>
    <p:extLst>
      <p:ext uri="{BB962C8B-B14F-4D97-AF65-F5344CB8AC3E}">
        <p14:creationId xmlns:p14="http://schemas.microsoft.com/office/powerpoint/2010/main" val="39975733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91" r:id="rId15"/>
    <p:sldLayoutId id="2147483692" r:id="rId16"/>
    <p:sldLayoutId id="2147483689" r:id="rId17"/>
  </p:sldLayoutIdLst>
  <p:txStyles>
    <p:titleStyle>
      <a:lvl1pPr algn="l" defTabSz="914400" rtl="0" eaLnBrk="1" latinLnBrk="0" hangingPunct="1">
        <a:lnSpc>
          <a:spcPct val="90000"/>
        </a:lnSpc>
        <a:spcBef>
          <a:spcPct val="0"/>
        </a:spcBef>
        <a:buNone/>
        <a:defRPr sz="4400" kern="1200">
          <a:solidFill>
            <a:schemeClr val="accent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Clr>
          <a:schemeClr val="accent4"/>
        </a:buClr>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4"/>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4"/>
        </a:buClr>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4"/>
        </a:buClr>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4"/>
        </a:buClr>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tt.sauter@wakely.com" TargetMode="Externa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C4294C3-A801-5B90-0562-568B138E5D7D}"/>
              </a:ext>
            </a:extLst>
          </p:cNvPr>
          <p:cNvSpPr txBox="1"/>
          <p:nvPr/>
        </p:nvSpPr>
        <p:spPr>
          <a:xfrm>
            <a:off x="0" y="1937243"/>
            <a:ext cx="4883151" cy="1794915"/>
          </a:xfrm>
          <a:prstGeom prst="rect">
            <a:avLst/>
          </a:prstGeom>
          <a:noFill/>
        </p:spPr>
        <p:txBody>
          <a:bodyPr wrap="square">
            <a:spAutoFit/>
          </a:bodyPr>
          <a:lstStyle/>
          <a:p>
            <a:pPr marL="0" marR="0" lvl="0" indent="0" algn="l" defTabSz="445758" rtl="0" eaLnBrk="1" fontAlgn="auto" latinLnBrk="0" hangingPunct="1">
              <a:lnSpc>
                <a:spcPct val="70000"/>
              </a:lnSpc>
              <a:spcBef>
                <a:spcPts val="1200"/>
              </a:spcBef>
              <a:spcAft>
                <a:spcPts val="600"/>
              </a:spcAft>
              <a:buClrTx/>
              <a:buSzTx/>
              <a:buFontTx/>
              <a:buNone/>
              <a:tabLst/>
              <a:defRPr sz="1800">
                <a:solidFill>
                  <a:srgbClr val="000000"/>
                </a:solidFill>
              </a:defRPr>
            </a:pPr>
            <a:r>
              <a:rPr kumimoji="0" lang="en-US" sz="2600" b="1" i="0" u="none" strike="noStrike" kern="1200" cap="none" spc="0" normalizeH="0" baseline="0" noProof="0" dirty="0">
                <a:ln>
                  <a:noFill/>
                </a:ln>
                <a:solidFill>
                  <a:srgbClr val="2B204F"/>
                </a:solidFill>
                <a:effectLst/>
                <a:uLnTx/>
                <a:uFillTx/>
                <a:latin typeface="Arial" charset="0"/>
                <a:ea typeface="Arial" charset="0"/>
                <a:cs typeface="Arial" charset="0"/>
                <a:sym typeface="Source Sans Pro"/>
              </a:rPr>
              <a:t>CA Essential Health Benefits</a:t>
            </a:r>
          </a:p>
          <a:p>
            <a:pPr defTabSz="445758">
              <a:spcBef>
                <a:spcPts val="1200"/>
              </a:spcBef>
              <a:spcAft>
                <a:spcPts val="1200"/>
              </a:spcAft>
              <a:defRPr sz="1800">
                <a:solidFill>
                  <a:srgbClr val="000000"/>
                </a:solidFill>
              </a:defRPr>
            </a:pPr>
            <a:r>
              <a:rPr kumimoji="0" lang="en-US" b="1" i="1" u="none" strike="noStrike" kern="1200" cap="none" spc="0" normalizeH="0" baseline="0" noProof="0" dirty="0">
                <a:ln>
                  <a:noFill/>
                </a:ln>
                <a:solidFill>
                  <a:srgbClr val="2B204F"/>
                </a:solidFill>
                <a:effectLst/>
                <a:uLnTx/>
                <a:uFillTx/>
                <a:latin typeface="Arial" charset="0"/>
                <a:ea typeface="Arial" charset="0"/>
                <a:cs typeface="Arial" charset="0"/>
                <a:sym typeface="Source Sans Pro"/>
              </a:rPr>
              <a:t>ESSENTIAL HEALTH BENEFIT ANALYSIS </a:t>
            </a:r>
            <a:br>
              <a:rPr kumimoji="0" lang="en-US" b="1" i="1" u="none" strike="noStrike" kern="1200" cap="none" spc="0" normalizeH="0" baseline="0" noProof="0" dirty="0">
                <a:ln>
                  <a:noFill/>
                </a:ln>
                <a:solidFill>
                  <a:srgbClr val="2B204F"/>
                </a:solidFill>
                <a:effectLst/>
                <a:uLnTx/>
                <a:uFillTx/>
                <a:latin typeface="Arial" charset="0"/>
                <a:ea typeface="Arial" charset="0"/>
                <a:cs typeface="Arial" charset="0"/>
                <a:sym typeface="Source Sans Pro"/>
              </a:rPr>
            </a:br>
            <a:r>
              <a:rPr kumimoji="0" lang="en-US" b="1" i="1" u="none" strike="noStrike" kern="1200" cap="none" spc="0" normalizeH="0" baseline="0" noProof="0" dirty="0">
                <a:ln>
                  <a:noFill/>
                </a:ln>
                <a:solidFill>
                  <a:srgbClr val="2B204F"/>
                </a:solidFill>
                <a:effectLst/>
                <a:uLnTx/>
                <a:uFillTx/>
                <a:latin typeface="Arial" charset="0"/>
                <a:ea typeface="Arial" charset="0"/>
                <a:cs typeface="Arial" charset="0"/>
                <a:sym typeface="Source Sans Pro"/>
              </a:rPr>
              <a:t>&amp; </a:t>
            </a:r>
            <a:r>
              <a:rPr lang="en-US" b="1" i="1" dirty="0">
                <a:solidFill>
                  <a:srgbClr val="2B204F"/>
                </a:solidFill>
                <a:latin typeface="Arial" charset="0"/>
                <a:ea typeface="Arial" charset="0"/>
                <a:cs typeface="Arial" charset="0"/>
                <a:sym typeface="Source Sans Pro"/>
              </a:rPr>
              <a:t>BENEFIT OPTIONS</a:t>
            </a:r>
            <a:endParaRPr kumimoji="0" lang="en-US" b="1" i="1" u="none" strike="noStrike" kern="1200" cap="none" spc="0" normalizeH="0" baseline="0" noProof="0" dirty="0">
              <a:ln>
                <a:noFill/>
              </a:ln>
              <a:solidFill>
                <a:srgbClr val="2B204F"/>
              </a:solidFill>
              <a:effectLst/>
              <a:uLnTx/>
              <a:uFillTx/>
              <a:latin typeface="Arial" charset="0"/>
              <a:ea typeface="Arial" charset="0"/>
              <a:cs typeface="Arial" charset="0"/>
              <a:sym typeface="Source Sans Pro"/>
            </a:endParaRPr>
          </a:p>
          <a:p>
            <a:pPr marL="0" marR="0" lvl="0" indent="0" algn="l" defTabSz="445758" rtl="0" eaLnBrk="1" fontAlgn="auto" latinLnBrk="0" hangingPunct="1">
              <a:lnSpc>
                <a:spcPct val="70000"/>
              </a:lnSpc>
              <a:spcBef>
                <a:spcPts val="1200"/>
              </a:spcBef>
              <a:spcAft>
                <a:spcPts val="600"/>
              </a:spcAft>
              <a:buClrTx/>
              <a:buSzTx/>
              <a:buFontTx/>
              <a:buNone/>
              <a:tabLst/>
              <a:defRPr sz="1800">
                <a:solidFill>
                  <a:srgbClr val="000000"/>
                </a:solidFill>
              </a:defRPr>
            </a:pPr>
            <a:endParaRPr kumimoji="0" lang="en-US" sz="3000" b="0" i="0" u="none" strike="noStrike" kern="1200" cap="none" spc="0" normalizeH="0" baseline="0" noProof="0" dirty="0">
              <a:ln>
                <a:noFill/>
              </a:ln>
              <a:solidFill>
                <a:srgbClr val="2B204F"/>
              </a:solidFill>
              <a:effectLst/>
              <a:uLnTx/>
              <a:uFillTx/>
              <a:latin typeface="Arial" charset="0"/>
              <a:ea typeface="Arial" charset="0"/>
              <a:cs typeface="Arial" charset="0"/>
              <a:sym typeface="Source Sans Pro"/>
            </a:endParaRPr>
          </a:p>
        </p:txBody>
      </p:sp>
      <p:sp>
        <p:nvSpPr>
          <p:cNvPr id="4" name="Shape 20">
            <a:extLst>
              <a:ext uri="{FF2B5EF4-FFF2-40B4-BE49-F238E27FC236}">
                <a16:creationId xmlns:a16="http://schemas.microsoft.com/office/drawing/2014/main" id="{7011162A-290F-D976-48A3-DA2C9B3B6BEB}"/>
              </a:ext>
            </a:extLst>
          </p:cNvPr>
          <p:cNvSpPr/>
          <p:nvPr/>
        </p:nvSpPr>
        <p:spPr>
          <a:xfrm>
            <a:off x="250680" y="4362545"/>
            <a:ext cx="4066769" cy="1554977"/>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p>
            <a:pPr marL="0" marR="0" lvl="0" indent="0" algn="l" defTabSz="445758" rtl="0" eaLnBrk="1" fontAlgn="auto" latinLnBrk="0" hangingPunct="1">
              <a:lnSpc>
                <a:spcPct val="70000"/>
              </a:lnSpc>
              <a:spcBef>
                <a:spcPts val="0"/>
              </a:spcBef>
              <a:spcAft>
                <a:spcPts val="0"/>
              </a:spcAft>
              <a:buClrTx/>
              <a:buSzTx/>
              <a:buFontTx/>
              <a:buNone/>
              <a:tabLst/>
              <a:defRPr sz="1800">
                <a:solidFill>
                  <a:srgbClr val="000000"/>
                </a:solidFill>
              </a:defRPr>
            </a:pPr>
            <a:r>
              <a:rPr kumimoji="0" lang="en-US" sz="1400" b="1" i="0" u="none" strike="noStrike" kern="1200" cap="none" spc="0" normalizeH="0" baseline="0" noProof="0" dirty="0">
                <a:ln>
                  <a:noFill/>
                </a:ln>
                <a:solidFill>
                  <a:srgbClr val="FFFFFF">
                    <a:lumMod val="65000"/>
                  </a:srgbClr>
                </a:solidFill>
                <a:effectLst/>
                <a:uLnTx/>
                <a:uFillTx/>
                <a:latin typeface="Arial" charset="0"/>
                <a:ea typeface="Arial" charset="0"/>
                <a:cs typeface="Arial" charset="0"/>
                <a:sym typeface="Source Sans Pro"/>
              </a:rPr>
              <a:t>PRESENTED BY:</a:t>
            </a:r>
            <a:br>
              <a:rPr kumimoji="0" lang="en-US" sz="1400" b="1" i="0" u="none" strike="noStrike" kern="1200" cap="none" spc="0" normalizeH="0" baseline="0" noProof="0" dirty="0">
                <a:ln>
                  <a:noFill/>
                </a:ln>
                <a:solidFill>
                  <a:srgbClr val="FFFFFF">
                    <a:lumMod val="65000"/>
                  </a:srgbClr>
                </a:solidFill>
                <a:effectLst/>
                <a:uLnTx/>
                <a:uFillTx/>
                <a:latin typeface="Arial" charset="0"/>
                <a:ea typeface="Arial" charset="0"/>
                <a:cs typeface="Arial" charset="0"/>
                <a:sym typeface="Source Sans Pro"/>
              </a:rPr>
            </a:br>
            <a:endParaRPr kumimoji="0" lang="en-US" sz="1600" b="0" i="0" u="none" strike="noStrike" kern="1200" cap="none" spc="0" normalizeH="0" baseline="0" noProof="0" dirty="0">
              <a:ln>
                <a:noFill/>
              </a:ln>
              <a:solidFill>
                <a:srgbClr val="FFFFFF">
                  <a:lumMod val="65000"/>
                </a:srgbClr>
              </a:solidFill>
              <a:effectLst/>
              <a:uLnTx/>
              <a:uFillTx/>
              <a:latin typeface="Arial" charset="0"/>
              <a:ea typeface="Arial" charset="0"/>
              <a:cs typeface="Arial" charset="0"/>
              <a:sym typeface="Source Sans Pro"/>
            </a:endParaRPr>
          </a:p>
          <a:p>
            <a:pPr marL="0" marR="0" lvl="0" indent="0" algn="l" defTabSz="445758" rtl="0" eaLnBrk="1" fontAlgn="auto" latinLnBrk="0" hangingPunct="1">
              <a:lnSpc>
                <a:spcPct val="70000"/>
              </a:lnSpc>
              <a:spcBef>
                <a:spcPts val="600"/>
              </a:spcBef>
              <a:spcAft>
                <a:spcPts val="0"/>
              </a:spcAft>
              <a:buClrTx/>
              <a:buSzTx/>
              <a:buFontTx/>
              <a:buNone/>
              <a:tabLst/>
              <a:defRPr sz="1800">
                <a:solidFill>
                  <a:srgbClr val="000000"/>
                </a:solidFill>
              </a:defRPr>
            </a:pPr>
            <a:r>
              <a:rPr kumimoji="0" lang="en-US" sz="1600" b="0" i="0" u="none" strike="noStrike" kern="1200" cap="none" spc="0" normalizeH="0" baseline="0" noProof="0" dirty="0">
                <a:ln>
                  <a:noFill/>
                </a:ln>
                <a:solidFill>
                  <a:srgbClr val="FFFFFF"/>
                </a:solidFill>
                <a:effectLst/>
                <a:uLnTx/>
                <a:uFillTx/>
                <a:latin typeface="Arial" charset="0"/>
                <a:ea typeface="Arial" charset="0"/>
                <a:cs typeface="Arial" charset="0"/>
                <a:sym typeface="Source Sans Pro"/>
              </a:rPr>
              <a:t>Matt Sauter, ASA, MAAA</a:t>
            </a:r>
          </a:p>
          <a:p>
            <a:pPr marL="0" marR="0" lvl="0" indent="0" algn="l" defTabSz="445758" rtl="0" eaLnBrk="1" fontAlgn="auto" latinLnBrk="0" hangingPunct="1">
              <a:lnSpc>
                <a:spcPct val="70000"/>
              </a:lnSpc>
              <a:spcBef>
                <a:spcPts val="600"/>
              </a:spcBef>
              <a:spcAft>
                <a:spcPts val="0"/>
              </a:spcAft>
              <a:buClrTx/>
              <a:buSzTx/>
              <a:buFontTx/>
              <a:buNone/>
              <a:tabLst/>
              <a:defRPr sz="1800">
                <a:solidFill>
                  <a:srgbClr val="000000"/>
                </a:solidFill>
              </a:defRPr>
            </a:pPr>
            <a:r>
              <a:rPr kumimoji="0" lang="en-US" sz="1600" b="0" i="0" u="none" strike="noStrike" kern="1200" cap="none" spc="0" normalizeH="0" baseline="0" noProof="0" dirty="0">
                <a:ln>
                  <a:noFill/>
                </a:ln>
                <a:solidFill>
                  <a:srgbClr val="00AEEF"/>
                </a:solidFill>
                <a:effectLst/>
                <a:uLnTx/>
                <a:uFillTx/>
                <a:latin typeface="Arial" charset="0"/>
                <a:ea typeface="Arial" charset="0"/>
                <a:cs typeface="Arial" charset="0"/>
                <a:sym typeface="Source Sans Pro"/>
                <a:hlinkClick r:id="rId2">
                  <a:extLst>
                    <a:ext uri="{A12FA001-AC4F-418D-AE19-62706E023703}">
                      <ahyp:hlinkClr xmlns:ahyp="http://schemas.microsoft.com/office/drawing/2018/hyperlinkcolor" val="tx"/>
                    </a:ext>
                  </a:extLst>
                </a:hlinkClick>
              </a:rPr>
              <a:t>Matt.Sauter@wakely.com</a:t>
            </a:r>
            <a:r>
              <a:rPr kumimoji="0" lang="en-US" sz="1600" b="0" i="0" u="none" strike="noStrike" kern="1200" cap="none" spc="0" normalizeH="0" baseline="0" noProof="0" dirty="0">
                <a:ln>
                  <a:noFill/>
                </a:ln>
                <a:solidFill>
                  <a:srgbClr val="00AEEF"/>
                </a:solidFill>
                <a:effectLst/>
                <a:uLnTx/>
                <a:uFillTx/>
                <a:latin typeface="Arial" charset="0"/>
                <a:ea typeface="Arial" charset="0"/>
                <a:cs typeface="Arial" charset="0"/>
                <a:sym typeface="Source Sans Pro"/>
              </a:rPr>
              <a:t> </a:t>
            </a:r>
          </a:p>
          <a:p>
            <a:pPr marL="0" marR="0" lvl="0" indent="0" algn="l" defTabSz="445758" rtl="0" eaLnBrk="1" fontAlgn="auto" latinLnBrk="0" hangingPunct="1">
              <a:lnSpc>
                <a:spcPct val="70000"/>
              </a:lnSpc>
              <a:spcBef>
                <a:spcPts val="600"/>
              </a:spcBef>
              <a:spcAft>
                <a:spcPts val="0"/>
              </a:spcAft>
              <a:buClrTx/>
              <a:buSzTx/>
              <a:buFontTx/>
              <a:buNone/>
              <a:tabLst/>
              <a:defRPr sz="1800">
                <a:solidFill>
                  <a:srgbClr val="000000"/>
                </a:solidFill>
              </a:defRPr>
            </a:pPr>
            <a:endParaRPr lang="en-US" sz="1600" dirty="0">
              <a:solidFill>
                <a:srgbClr val="00AEEF"/>
              </a:solidFill>
              <a:latin typeface="Arial" charset="0"/>
              <a:ea typeface="Arial" charset="0"/>
              <a:cs typeface="Arial" charset="0"/>
              <a:sym typeface="Source Sans Pro"/>
            </a:endParaRPr>
          </a:p>
          <a:p>
            <a:pPr marL="0" marR="0" lvl="0" indent="0" algn="r" defTabSz="445758" rtl="0" eaLnBrk="1" fontAlgn="auto" latinLnBrk="0" hangingPunct="1">
              <a:lnSpc>
                <a:spcPct val="70000"/>
              </a:lnSpc>
              <a:spcBef>
                <a:spcPts val="0"/>
              </a:spcBef>
              <a:spcAft>
                <a:spcPts val="0"/>
              </a:spcAft>
              <a:buClrTx/>
              <a:buSzTx/>
              <a:buFontTx/>
              <a:buNone/>
              <a:tabLst/>
              <a:defRPr sz="1800">
                <a:solidFill>
                  <a:srgbClr val="000000"/>
                </a:solidFill>
              </a:defRPr>
            </a:pPr>
            <a:endParaRPr kumimoji="0" sz="4400" b="1" i="0" u="none" strike="noStrike" kern="1200" cap="none" spc="0" normalizeH="0" baseline="0" noProof="0" dirty="0">
              <a:ln>
                <a:noFill/>
              </a:ln>
              <a:solidFill>
                <a:srgbClr val="FFFFFF"/>
              </a:solidFill>
              <a:effectLst/>
              <a:uLnTx/>
              <a:uFillTx/>
              <a:latin typeface="Arial" charset="0"/>
              <a:ea typeface="Arial" charset="0"/>
              <a:cs typeface="Arial" charset="0"/>
              <a:sym typeface="Source Sans Pro"/>
            </a:endParaRPr>
          </a:p>
        </p:txBody>
      </p:sp>
    </p:spTree>
    <p:extLst>
      <p:ext uri="{BB962C8B-B14F-4D97-AF65-F5344CB8AC3E}">
        <p14:creationId xmlns:p14="http://schemas.microsoft.com/office/powerpoint/2010/main" val="3365311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87248-6BD5-244C-BE5A-87003683F675}"/>
              </a:ext>
            </a:extLst>
          </p:cNvPr>
          <p:cNvSpPr>
            <a:spLocks noGrp="1"/>
          </p:cNvSpPr>
          <p:nvPr>
            <p:ph type="title"/>
          </p:nvPr>
        </p:nvSpPr>
        <p:spPr/>
        <p:txBody>
          <a:bodyPr/>
          <a:lstStyle/>
          <a:p>
            <a:r>
              <a:rPr lang="en-US" dirty="0"/>
              <a:t>Data Sources and Methods</a:t>
            </a:r>
          </a:p>
        </p:txBody>
      </p:sp>
      <p:sp>
        <p:nvSpPr>
          <p:cNvPr id="3" name="Text Placeholder 2">
            <a:extLst>
              <a:ext uri="{FF2B5EF4-FFF2-40B4-BE49-F238E27FC236}">
                <a16:creationId xmlns:a16="http://schemas.microsoft.com/office/drawing/2014/main" id="{2967C0BB-B8F4-CBE5-58CB-F92F84E28700}"/>
              </a:ext>
            </a:extLst>
          </p:cNvPr>
          <p:cNvSpPr>
            <a:spLocks noGrp="1"/>
          </p:cNvSpPr>
          <p:nvPr>
            <p:ph type="body" sz="quarter" idx="10"/>
          </p:nvPr>
        </p:nvSpPr>
        <p:spPr/>
        <p:txBody>
          <a:bodyPr>
            <a:normAutofit fontScale="85000" lnSpcReduction="20000"/>
          </a:bodyPr>
          <a:lstStyle/>
          <a:p>
            <a:r>
              <a:rPr lang="en-US" dirty="0"/>
              <a:t>Data sources used for typicality test and new benefit cost estimates</a:t>
            </a:r>
          </a:p>
        </p:txBody>
      </p:sp>
      <p:sp>
        <p:nvSpPr>
          <p:cNvPr id="4" name="Text Placeholder 3">
            <a:extLst>
              <a:ext uri="{FF2B5EF4-FFF2-40B4-BE49-F238E27FC236}">
                <a16:creationId xmlns:a16="http://schemas.microsoft.com/office/drawing/2014/main" id="{33C64A44-CA35-A384-5A58-DB7FC8764256}"/>
              </a:ext>
            </a:extLst>
          </p:cNvPr>
          <p:cNvSpPr>
            <a:spLocks noGrp="1"/>
          </p:cNvSpPr>
          <p:nvPr>
            <p:ph type="body" sz="quarter" idx="11"/>
          </p:nvPr>
        </p:nvSpPr>
        <p:spPr>
          <a:xfrm>
            <a:off x="321408" y="1449011"/>
            <a:ext cx="9717159" cy="4680324"/>
          </a:xfrm>
        </p:spPr>
        <p:txBody>
          <a:bodyPr>
            <a:normAutofit fontScale="85000" lnSpcReduction="20000"/>
          </a:bodyPr>
          <a:lstStyle/>
          <a:p>
            <a:r>
              <a:rPr lang="en-US" sz="2400" dirty="0"/>
              <a:t>Proprietary Data</a:t>
            </a:r>
          </a:p>
          <a:p>
            <a:pPr lvl="1"/>
            <a:r>
              <a:rPr lang="en-US" sz="2000" dirty="0"/>
              <a:t>Wakely ACA Database (WACA)</a:t>
            </a:r>
          </a:p>
          <a:p>
            <a:pPr lvl="1"/>
            <a:r>
              <a:rPr lang="en-US" sz="2000" dirty="0"/>
              <a:t>Large Group data used for reasonability checks</a:t>
            </a:r>
          </a:p>
          <a:p>
            <a:pPr lvl="1"/>
            <a:r>
              <a:rPr lang="en-US" sz="2000" dirty="0"/>
              <a:t>Used for benefits where insurer covered data is readily available (e.g., chiropractic care, acupuncture, hearing aids)</a:t>
            </a:r>
          </a:p>
          <a:p>
            <a:r>
              <a:rPr lang="en-US" sz="2400" dirty="0"/>
              <a:t>Public Data</a:t>
            </a:r>
          </a:p>
          <a:p>
            <a:pPr lvl="1"/>
            <a:r>
              <a:rPr lang="en-US" sz="2000" dirty="0"/>
              <a:t>Statistics from relevant organizations and advocacy groups (e.g., Reproductive Gynecology &amp; Infertility Organizations, sperm banks and fertility clinics, census data, Augmentative and Alternative Communication (USSAAC)) </a:t>
            </a:r>
          </a:p>
          <a:p>
            <a:pPr lvl="1"/>
            <a:r>
              <a:rPr lang="en-US" sz="2000" dirty="0"/>
              <a:t>Used where insufficient ACA data was available or to support ranges </a:t>
            </a:r>
            <a:br>
              <a:rPr lang="en-US" sz="2000" dirty="0"/>
            </a:br>
            <a:r>
              <a:rPr lang="en-US" sz="2000" dirty="0"/>
              <a:t>(e.g., IVF and DME)</a:t>
            </a:r>
          </a:p>
          <a:p>
            <a:r>
              <a:rPr lang="en-US" sz="2400" dirty="0"/>
              <a:t>Industry Research</a:t>
            </a:r>
          </a:p>
          <a:p>
            <a:pPr lvl="1"/>
            <a:r>
              <a:rPr lang="en-US" sz="2000" dirty="0"/>
              <a:t>Reports from the National Council on Aging (NCOA), National Library of Medicine (NLM), Centers for Disease Control (CDC), among others. </a:t>
            </a:r>
          </a:p>
          <a:p>
            <a:pPr lvl="1"/>
            <a:r>
              <a:rPr lang="en-US" sz="2000" dirty="0"/>
              <a:t>Referenced other states’ EHB analyses and other independent studies</a:t>
            </a:r>
          </a:p>
          <a:p>
            <a:pPr lvl="1"/>
            <a:r>
              <a:rPr lang="en-US" sz="2000" dirty="0"/>
              <a:t>Used where insufficient ACA data was available and to support ranges</a:t>
            </a:r>
            <a:br>
              <a:rPr lang="en-US" sz="2000" dirty="0"/>
            </a:br>
            <a:r>
              <a:rPr lang="en-US" sz="2000" dirty="0"/>
              <a:t>(e.g., IVF and DME)</a:t>
            </a:r>
          </a:p>
          <a:p>
            <a:r>
              <a:rPr lang="en-US" sz="2400" dirty="0"/>
              <a:t>Actuarial judgement</a:t>
            </a:r>
          </a:p>
          <a:p>
            <a:endParaRPr lang="en-US" sz="2400" dirty="0"/>
          </a:p>
        </p:txBody>
      </p:sp>
    </p:spTree>
    <p:extLst>
      <p:ext uri="{BB962C8B-B14F-4D97-AF65-F5344CB8AC3E}">
        <p14:creationId xmlns:p14="http://schemas.microsoft.com/office/powerpoint/2010/main" val="1738297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FD0EB-8078-FE42-91E8-A8350D1EAD3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990279D-7F87-A782-1DA1-E83710A64F9F}"/>
              </a:ext>
            </a:extLst>
          </p:cNvPr>
          <p:cNvSpPr txBox="1"/>
          <p:nvPr/>
        </p:nvSpPr>
        <p:spPr>
          <a:xfrm>
            <a:off x="268762" y="127866"/>
            <a:ext cx="8069568"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Typicality Test</a:t>
            </a:r>
            <a:endParaRPr lang="en-US" sz="3000" dirty="0">
              <a:solidFill>
                <a:schemeClr val="accent2"/>
              </a:solidFill>
              <a:latin typeface="Arial" charset="0"/>
              <a:ea typeface="Arial" charset="0"/>
              <a:cs typeface="Arial" charset="0"/>
            </a:endParaRPr>
          </a:p>
        </p:txBody>
      </p:sp>
      <p:sp>
        <p:nvSpPr>
          <p:cNvPr id="4" name="TextBox 3">
            <a:extLst>
              <a:ext uri="{FF2B5EF4-FFF2-40B4-BE49-F238E27FC236}">
                <a16:creationId xmlns:a16="http://schemas.microsoft.com/office/drawing/2014/main" id="{3DD27697-6A40-14B1-B3C5-C0E38C74B121}"/>
              </a:ext>
            </a:extLst>
          </p:cNvPr>
          <p:cNvSpPr txBox="1"/>
          <p:nvPr/>
        </p:nvSpPr>
        <p:spPr>
          <a:xfrm>
            <a:off x="268764" y="610971"/>
            <a:ext cx="8132354" cy="461665"/>
          </a:xfrm>
          <a:prstGeom prst="rect">
            <a:avLst/>
          </a:prstGeom>
          <a:noFill/>
        </p:spPr>
        <p:txBody>
          <a:bodyPr wrap="none" rtlCol="0" anchor="ctr">
            <a:spAutoFit/>
          </a:bodyPr>
          <a:lstStyle/>
          <a:p>
            <a:r>
              <a:rPr lang="en-US" sz="2400" dirty="0">
                <a:solidFill>
                  <a:schemeClr val="accent2"/>
                </a:solidFill>
                <a:latin typeface="Arial" charset="0"/>
                <a:ea typeface="Arial" charset="0"/>
                <a:cs typeface="Arial" charset="0"/>
              </a:rPr>
              <a:t>Determine net benefit richness available within regulations</a:t>
            </a:r>
          </a:p>
        </p:txBody>
      </p:sp>
      <p:graphicFrame>
        <p:nvGraphicFramePr>
          <p:cNvPr id="2" name="Table 1">
            <a:extLst>
              <a:ext uri="{FF2B5EF4-FFF2-40B4-BE49-F238E27FC236}">
                <a16:creationId xmlns:a16="http://schemas.microsoft.com/office/drawing/2014/main" id="{27620F33-1996-A1BA-9A65-32A7A5495298}"/>
              </a:ext>
            </a:extLst>
          </p:cNvPr>
          <p:cNvGraphicFramePr>
            <a:graphicFrameLocks noGrp="1"/>
          </p:cNvGraphicFramePr>
          <p:nvPr>
            <p:extLst>
              <p:ext uri="{D42A27DB-BD31-4B8C-83A1-F6EECF244321}">
                <p14:modId xmlns:p14="http://schemas.microsoft.com/office/powerpoint/2010/main" val="3540197731"/>
              </p:ext>
            </p:extLst>
          </p:nvPr>
        </p:nvGraphicFramePr>
        <p:xfrm>
          <a:off x="490950" y="1323205"/>
          <a:ext cx="11210100" cy="4784919"/>
        </p:xfrm>
        <a:graphic>
          <a:graphicData uri="http://schemas.openxmlformats.org/drawingml/2006/table">
            <a:tbl>
              <a:tblPr/>
              <a:tblGrid>
                <a:gridCol w="2580403">
                  <a:extLst>
                    <a:ext uri="{9D8B030D-6E8A-4147-A177-3AD203B41FA5}">
                      <a16:colId xmlns:a16="http://schemas.microsoft.com/office/drawing/2014/main" val="2374560482"/>
                    </a:ext>
                  </a:extLst>
                </a:gridCol>
                <a:gridCol w="1819120">
                  <a:extLst>
                    <a:ext uri="{9D8B030D-6E8A-4147-A177-3AD203B41FA5}">
                      <a16:colId xmlns:a16="http://schemas.microsoft.com/office/drawing/2014/main" val="100983550"/>
                    </a:ext>
                  </a:extLst>
                </a:gridCol>
                <a:gridCol w="2707023">
                  <a:extLst>
                    <a:ext uri="{9D8B030D-6E8A-4147-A177-3AD203B41FA5}">
                      <a16:colId xmlns:a16="http://schemas.microsoft.com/office/drawing/2014/main" val="3054616716"/>
                    </a:ext>
                  </a:extLst>
                </a:gridCol>
                <a:gridCol w="2003198">
                  <a:extLst>
                    <a:ext uri="{9D8B030D-6E8A-4147-A177-3AD203B41FA5}">
                      <a16:colId xmlns:a16="http://schemas.microsoft.com/office/drawing/2014/main" val="1954592952"/>
                    </a:ext>
                  </a:extLst>
                </a:gridCol>
                <a:gridCol w="2100356">
                  <a:extLst>
                    <a:ext uri="{9D8B030D-6E8A-4147-A177-3AD203B41FA5}">
                      <a16:colId xmlns:a16="http://schemas.microsoft.com/office/drawing/2014/main" val="1281930471"/>
                    </a:ext>
                  </a:extLst>
                </a:gridCol>
              </a:tblGrid>
              <a:tr h="904980">
                <a:tc>
                  <a:txBody>
                    <a:bodyPr/>
                    <a:lstStyle/>
                    <a:p>
                      <a:pPr algn="l" rtl="0" fontAlgn="ctr"/>
                      <a:r>
                        <a:rPr lang="en-US" sz="1800" b="1" i="0" u="none" strike="noStrike" dirty="0">
                          <a:solidFill>
                            <a:srgbClr val="FFFFFF"/>
                          </a:solidFill>
                          <a:effectLst/>
                          <a:latin typeface="+mj-lt"/>
                        </a:rPr>
                        <a:t> Benefit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rtl="0" fontAlgn="ctr"/>
                      <a:r>
                        <a:rPr lang="en-US" sz="1800" b="1" i="0" u="none" strike="noStrike" dirty="0">
                          <a:solidFill>
                            <a:srgbClr val="FFFFFF"/>
                          </a:solidFill>
                          <a:effectLst/>
                          <a:latin typeface="+mj-lt"/>
                        </a:rPr>
                        <a:t>Current Benchmark Plan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rtl="0" fontAlgn="ctr"/>
                      <a:r>
                        <a:rPr lang="en-US" sz="1800" b="1" i="0" u="none" strike="noStrike" dirty="0">
                          <a:solidFill>
                            <a:srgbClr val="FFFFFF"/>
                          </a:solidFill>
                          <a:effectLst/>
                          <a:latin typeface="+mj-lt"/>
                        </a:rPr>
                        <a:t>Kaiser Traditional Plan for University of California</a:t>
                      </a:r>
                    </a:p>
                    <a:p>
                      <a:pPr algn="ctr" rtl="0" fontAlgn="ctr"/>
                      <a:r>
                        <a:rPr lang="en-US" sz="1800" b="1" i="0" u="none" strike="noStrike" dirty="0">
                          <a:solidFill>
                            <a:srgbClr val="FFFFFF"/>
                          </a:solidFill>
                          <a:effectLst/>
                          <a:latin typeface="+mj-lt"/>
                        </a:rPr>
                        <a:t>(</a:t>
                      </a:r>
                      <a:r>
                        <a:rPr lang="en-US" sz="1800" b="1" i="0" u="none" strike="noStrike" kern="1200" dirty="0">
                          <a:solidFill>
                            <a:srgbClr val="FFFFFF"/>
                          </a:solidFill>
                          <a:effectLst/>
                          <a:latin typeface="+mn-lt"/>
                          <a:ea typeface="+mn-ea"/>
                          <a:cs typeface="+mn-cs"/>
                        </a:rPr>
                        <a:t>Most Generous Plan)</a:t>
                      </a:r>
                      <a:endParaRPr lang="en-US" sz="1800" b="1" i="0" u="none" strike="noStrike" dirty="0">
                        <a:solidFill>
                          <a:srgbClr val="FFFFFF"/>
                        </a:solidFill>
                        <a:effectLst/>
                        <a:latin typeface="+mj-lt"/>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rtl="0" fontAlgn="ctr"/>
                      <a:r>
                        <a:rPr lang="en-US" sz="1800" b="1" i="0" u="none" strike="noStrike" dirty="0">
                          <a:solidFill>
                            <a:srgbClr val="FFFFFF"/>
                          </a:solidFill>
                          <a:effectLst/>
                          <a:latin typeface="+mj-lt"/>
                        </a:rPr>
                        <a:t>Allowed Cost:</a:t>
                      </a:r>
                    </a:p>
                    <a:p>
                      <a:pPr algn="ctr" rtl="0" fontAlgn="ctr"/>
                      <a:r>
                        <a:rPr lang="en-US" sz="1800" b="1" i="0" u="none" strike="noStrike" dirty="0">
                          <a:solidFill>
                            <a:srgbClr val="FFFFFF"/>
                          </a:solidFill>
                          <a:effectLst/>
                          <a:latin typeface="+mj-lt"/>
                        </a:rPr>
                        <a:t>% of Total Allowed</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rtl="0" fontAlgn="ctr"/>
                      <a:r>
                        <a:rPr lang="en-US" sz="1800" b="1" i="0" u="none" strike="noStrike" dirty="0">
                          <a:solidFill>
                            <a:srgbClr val="FFFFFF"/>
                          </a:solidFill>
                          <a:effectLst/>
                          <a:latin typeface="+mj-lt"/>
                        </a:rPr>
                        <a:t>Allowed Cost:</a:t>
                      </a:r>
                    </a:p>
                    <a:p>
                      <a:pPr algn="ctr" rtl="0" fontAlgn="ctr"/>
                      <a:r>
                        <a:rPr lang="en-US" sz="1800" b="1" i="0" u="none" strike="noStrike" dirty="0">
                          <a:solidFill>
                            <a:srgbClr val="FFFFFF"/>
                          </a:solidFill>
                          <a:effectLst/>
                          <a:latin typeface="+mj-lt"/>
                        </a:rPr>
                        <a:t>Estimated $ PMPM</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007100950"/>
                  </a:ext>
                </a:extLst>
              </a:tr>
              <a:tr h="452490">
                <a:tc>
                  <a:txBody>
                    <a:bodyPr/>
                    <a:lstStyle/>
                    <a:p>
                      <a:pPr algn="l" rtl="0" fontAlgn="ctr"/>
                      <a:r>
                        <a:rPr lang="en-US" sz="1600" b="1" i="0" u="none" strike="noStrike" dirty="0">
                          <a:solidFill>
                            <a:schemeClr val="tx1"/>
                          </a:solidFill>
                          <a:effectLst/>
                          <a:latin typeface="Arial" panose="020B0604020202020204" pitchFamily="34" charset="0"/>
                        </a:rPr>
                        <a:t>Acupuncture</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Covered</a:t>
                      </a:r>
                    </a:p>
                  </a:txBody>
                  <a:tcPr marL="0" marR="0" marT="0"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Covered up to 24 visits (Acupuncture &amp; Chiro)</a:t>
                      </a:r>
                    </a:p>
                  </a:txBody>
                  <a:tcPr marL="0" marR="0" marT="0"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-0.09% to -0.13%</a:t>
                      </a:r>
                    </a:p>
                  </a:txBody>
                  <a:tcPr marL="0" marR="0" marT="0"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-$0.58 to -$0.84</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4231132"/>
                  </a:ext>
                </a:extLst>
              </a:tr>
              <a:tr h="452490">
                <a:tc>
                  <a:txBody>
                    <a:bodyPr/>
                    <a:lstStyle/>
                    <a:p>
                      <a:pPr algn="l" rtl="0" fontAlgn="ctr"/>
                      <a:r>
                        <a:rPr lang="en-US" sz="1600" b="1" i="0" u="none" strike="noStrike" dirty="0">
                          <a:solidFill>
                            <a:schemeClr val="tx1"/>
                          </a:solidFill>
                          <a:effectLst/>
                          <a:latin typeface="Arial" panose="020B0604020202020204" pitchFamily="34" charset="0"/>
                        </a:rPr>
                        <a:t>Chiropractic Care</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Not 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Covered up to 24 visits (Acupuncture &amp; Chiro)</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0.31% to 0.71%</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$2.05 to $4.70</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1216251"/>
                  </a:ext>
                </a:extLst>
              </a:tr>
              <a:tr h="236769">
                <a:tc>
                  <a:txBody>
                    <a:bodyPr/>
                    <a:lstStyle/>
                    <a:p>
                      <a:pPr algn="l" rtl="0" fontAlgn="ctr"/>
                      <a:r>
                        <a:rPr lang="en-US" sz="1600" b="1" i="0" u="none" strike="noStrike">
                          <a:solidFill>
                            <a:schemeClr val="tx1"/>
                          </a:solidFill>
                          <a:effectLst/>
                          <a:latin typeface="Arial" panose="020B0604020202020204" pitchFamily="34" charset="0"/>
                        </a:rPr>
                        <a:t>Infertility Diagnosis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a:solidFill>
                            <a:schemeClr val="tx1"/>
                          </a:solidFill>
                          <a:effectLst/>
                          <a:latin typeface="Arial" panose="020B0604020202020204" pitchFamily="34" charset="0"/>
                        </a:rPr>
                        <a:t>Not 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0.01% to 0.03%</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$0.07 to $0.21</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3908090"/>
                  </a:ext>
                </a:extLst>
              </a:tr>
              <a:tr h="452490">
                <a:tc>
                  <a:txBody>
                    <a:bodyPr/>
                    <a:lstStyle/>
                    <a:p>
                      <a:pPr algn="l" rtl="0" fontAlgn="ctr"/>
                      <a:r>
                        <a:rPr lang="en-US" sz="1600" b="1" i="0" u="none" strike="noStrike" dirty="0">
                          <a:solidFill>
                            <a:schemeClr val="tx1"/>
                          </a:solidFill>
                          <a:effectLst/>
                          <a:latin typeface="Arial" panose="020B0604020202020204" pitchFamily="34" charset="0"/>
                        </a:rPr>
                        <a:t>Infertility Artificial Insemination</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a:solidFill>
                            <a:schemeClr val="tx1"/>
                          </a:solidFill>
                          <a:effectLst/>
                          <a:latin typeface="Arial" panose="020B0604020202020204" pitchFamily="34" charset="0"/>
                        </a:rPr>
                        <a:t>Not 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0.01% to 0.03%</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a:solidFill>
                            <a:schemeClr val="tx1"/>
                          </a:solidFill>
                          <a:effectLst/>
                          <a:latin typeface="Arial" panose="020B0604020202020204" pitchFamily="34" charset="0"/>
                          <a:ea typeface="+mn-ea"/>
                          <a:cs typeface="+mn-cs"/>
                        </a:rPr>
                        <a:t>$0.07 to $0.20</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5261419"/>
                  </a:ext>
                </a:extLst>
              </a:tr>
              <a:tr h="678735">
                <a:tc>
                  <a:txBody>
                    <a:bodyPr/>
                    <a:lstStyle/>
                    <a:p>
                      <a:pPr algn="l" rtl="0" fontAlgn="ctr"/>
                      <a:r>
                        <a:rPr lang="en-US" sz="1600" b="1" i="0" u="none" strike="noStrike" dirty="0">
                          <a:solidFill>
                            <a:schemeClr val="tx1"/>
                          </a:solidFill>
                          <a:effectLst/>
                          <a:latin typeface="Arial" panose="020B0604020202020204" pitchFamily="34" charset="0"/>
                        </a:rPr>
                        <a:t>IVF + Other ART</a:t>
                      </a:r>
                      <a:br>
                        <a:rPr lang="en-US" sz="1600" b="1" i="0" u="none" strike="noStrike" dirty="0">
                          <a:solidFill>
                            <a:schemeClr val="tx1"/>
                          </a:solidFill>
                          <a:effectLst/>
                          <a:latin typeface="Arial" panose="020B0604020202020204" pitchFamily="34" charset="0"/>
                        </a:rPr>
                      </a:br>
                      <a:r>
                        <a:rPr lang="en-US" sz="1600" b="1" i="0" u="none" strike="noStrike" dirty="0">
                          <a:solidFill>
                            <a:schemeClr val="tx1"/>
                          </a:solidFill>
                          <a:effectLst/>
                          <a:latin typeface="Arial" panose="020B0604020202020204" pitchFamily="34" charset="0"/>
                        </a:rPr>
                        <a:t>(IVF + GIFT + ZIFT + drugs)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a:solidFill>
                            <a:schemeClr val="tx1"/>
                          </a:solidFill>
                          <a:effectLst/>
                          <a:latin typeface="Arial" panose="020B0604020202020204" pitchFamily="34" charset="0"/>
                        </a:rPr>
                        <a:t>Not 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a:solidFill>
                            <a:schemeClr val="tx1"/>
                          </a:solidFill>
                          <a:effectLst/>
                          <a:latin typeface="Arial" panose="020B0604020202020204" pitchFamily="34" charset="0"/>
                        </a:rPr>
                        <a:t>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0.37% to 0.61%</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$2.44 to $4.01</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0886868"/>
                  </a:ext>
                </a:extLst>
              </a:tr>
              <a:tr h="452490">
                <a:tc>
                  <a:txBody>
                    <a:bodyPr/>
                    <a:lstStyle/>
                    <a:p>
                      <a:pPr algn="l" rtl="0" fontAlgn="ctr"/>
                      <a:r>
                        <a:rPr lang="en-US" sz="1600" b="1" i="0" u="none" strike="noStrike" dirty="0">
                          <a:solidFill>
                            <a:schemeClr val="tx1"/>
                          </a:solidFill>
                          <a:effectLst/>
                          <a:latin typeface="Arial" panose="020B0604020202020204" pitchFamily="34" charset="0"/>
                        </a:rPr>
                        <a:t>Durable Medical Equipment</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Partially 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0.33% to 0.77%</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$2.20 to $5.07</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670322"/>
                  </a:ext>
                </a:extLst>
              </a:tr>
              <a:tr h="452490">
                <a:tc>
                  <a:txBody>
                    <a:bodyPr/>
                    <a:lstStyle/>
                    <a:p>
                      <a:pPr algn="l" rtl="0" fontAlgn="ctr"/>
                      <a:r>
                        <a:rPr lang="en-US" sz="1600" b="1" i="0" u="none" strike="noStrike" dirty="0">
                          <a:solidFill>
                            <a:schemeClr val="tx1"/>
                          </a:solidFill>
                          <a:effectLst/>
                          <a:latin typeface="Arial" panose="020B0604020202020204" pitchFamily="34" charset="0"/>
                        </a:rPr>
                        <a:t>Hearing Aids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Not Covered</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Arial" panose="020B0604020202020204" pitchFamily="34" charset="0"/>
                        </a:rPr>
                        <a:t>Specific Allowance Every 3 Years</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0.11% to 0.21%</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algn="ctr" defTabSz="914400" rtl="0" eaLnBrk="1" fontAlgn="ctr" latinLnBrk="0" hangingPunct="1"/>
                      <a:r>
                        <a:rPr lang="en-US" sz="1600" b="0" i="0" u="none" strike="noStrike" kern="1200" dirty="0">
                          <a:solidFill>
                            <a:schemeClr val="tx1"/>
                          </a:solidFill>
                          <a:effectLst/>
                          <a:latin typeface="Arial" panose="020B0604020202020204" pitchFamily="34" charset="0"/>
                          <a:ea typeface="+mn-ea"/>
                          <a:cs typeface="+mn-cs"/>
                        </a:rPr>
                        <a:t>$0.76 to $1.42</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0749911"/>
                  </a:ext>
                </a:extLst>
              </a:tr>
              <a:tr h="273879">
                <a:tc>
                  <a:txBody>
                    <a:bodyPr/>
                    <a:lstStyle/>
                    <a:p>
                      <a:pPr algn="l" rtl="0" fontAlgn="t"/>
                      <a:r>
                        <a:rPr lang="en-US" sz="1600" b="1" i="0" u="none" strike="noStrike" dirty="0">
                          <a:solidFill>
                            <a:schemeClr val="tx1"/>
                          </a:solidFill>
                          <a:effectLst/>
                          <a:latin typeface="Arial" panose="020B0604020202020204" pitchFamily="34" charset="0"/>
                        </a:rPr>
                        <a:t>Total</a:t>
                      </a:r>
                    </a:p>
                  </a:txBody>
                  <a:tcPr marL="0" marR="0" marT="0" marB="0">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endParaRPr lang="en-US" sz="1600" b="0" i="0" u="none" strike="noStrike" dirty="0">
                        <a:solidFill>
                          <a:schemeClr val="tx1"/>
                        </a:solidFill>
                        <a:effectLst/>
                        <a:highlight>
                          <a:srgbClr val="FFFF00"/>
                        </a:highligh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endParaRPr lang="en-US" sz="1600" b="0" i="0" u="none" strike="noStrike" dirty="0">
                        <a:solidFill>
                          <a:schemeClr val="tx1"/>
                        </a:solidFill>
                        <a:effectLst/>
                        <a:highlight>
                          <a:srgbClr val="FFFF00"/>
                        </a:highligh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600" b="1" i="0" u="none" strike="noStrike" kern="1200" dirty="0">
                          <a:solidFill>
                            <a:schemeClr val="tx1"/>
                          </a:solidFill>
                          <a:effectLst/>
                          <a:latin typeface="Arial" panose="020B0604020202020204" pitchFamily="34" charset="0"/>
                          <a:ea typeface="+mn-ea"/>
                          <a:cs typeface="+mn-cs"/>
                        </a:rPr>
                        <a:t>1.06% to 2.23%</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fontAlgn="ctr" latinLnBrk="0" hangingPunct="1"/>
                      <a:r>
                        <a:rPr lang="en-US" sz="1600" b="1" i="0" u="none" strike="noStrike" kern="1200" dirty="0">
                          <a:solidFill>
                            <a:schemeClr val="tx1"/>
                          </a:solidFill>
                          <a:effectLst/>
                          <a:latin typeface="Arial" panose="020B0604020202020204" pitchFamily="34" charset="0"/>
                          <a:ea typeface="+mn-ea"/>
                          <a:cs typeface="+mn-cs"/>
                        </a:rPr>
                        <a:t>$7.01 to $14.77</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1027094"/>
                  </a:ext>
                </a:extLst>
              </a:tr>
            </a:tbl>
          </a:graphicData>
        </a:graphic>
      </p:graphicFrame>
    </p:spTree>
    <p:extLst>
      <p:ext uri="{BB962C8B-B14F-4D97-AF65-F5344CB8AC3E}">
        <p14:creationId xmlns:p14="http://schemas.microsoft.com/office/powerpoint/2010/main" val="2779438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76AC0-A177-44CA-EBE8-B8D059E5A13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5FFD4FD-83E5-8AB2-0671-82AB91ACFCCD}"/>
              </a:ext>
            </a:extLst>
          </p:cNvPr>
          <p:cNvSpPr txBox="1"/>
          <p:nvPr/>
        </p:nvSpPr>
        <p:spPr>
          <a:xfrm>
            <a:off x="268762" y="127866"/>
            <a:ext cx="8069568"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New Benefits</a:t>
            </a:r>
            <a:endParaRPr lang="en-US" sz="3000" dirty="0">
              <a:solidFill>
                <a:schemeClr val="accent2"/>
              </a:solidFill>
              <a:latin typeface="Arial" charset="0"/>
              <a:ea typeface="Arial" charset="0"/>
              <a:cs typeface="Arial" charset="0"/>
            </a:endParaRPr>
          </a:p>
        </p:txBody>
      </p:sp>
      <p:sp>
        <p:nvSpPr>
          <p:cNvPr id="4" name="TextBox 3">
            <a:extLst>
              <a:ext uri="{FF2B5EF4-FFF2-40B4-BE49-F238E27FC236}">
                <a16:creationId xmlns:a16="http://schemas.microsoft.com/office/drawing/2014/main" id="{71B3A0FB-DD09-5159-56DF-63E0C0C764C6}"/>
              </a:ext>
            </a:extLst>
          </p:cNvPr>
          <p:cNvSpPr txBox="1"/>
          <p:nvPr/>
        </p:nvSpPr>
        <p:spPr>
          <a:xfrm>
            <a:off x="268764" y="610971"/>
            <a:ext cx="5867312" cy="461665"/>
          </a:xfrm>
          <a:prstGeom prst="rect">
            <a:avLst/>
          </a:prstGeom>
          <a:noFill/>
        </p:spPr>
        <p:txBody>
          <a:bodyPr wrap="none" rtlCol="0" anchor="ctr">
            <a:spAutoFit/>
          </a:bodyPr>
          <a:lstStyle/>
          <a:p>
            <a:r>
              <a:rPr lang="en-US" sz="2400" dirty="0">
                <a:solidFill>
                  <a:schemeClr val="accent2"/>
                </a:solidFill>
                <a:latin typeface="Arial" charset="0"/>
                <a:ea typeface="Arial" charset="0"/>
                <a:cs typeface="Arial" charset="0"/>
              </a:rPr>
              <a:t>Description and Cost of Potential Benefits</a:t>
            </a:r>
          </a:p>
        </p:txBody>
      </p:sp>
      <p:sp>
        <p:nvSpPr>
          <p:cNvPr id="8" name="Content Placeholder 2">
            <a:extLst>
              <a:ext uri="{FF2B5EF4-FFF2-40B4-BE49-F238E27FC236}">
                <a16:creationId xmlns:a16="http://schemas.microsoft.com/office/drawing/2014/main" id="{E8703CDB-4EAB-A5D3-0434-7FE5451EDCBC}"/>
              </a:ext>
            </a:extLst>
          </p:cNvPr>
          <p:cNvSpPr txBox="1">
            <a:spLocks/>
          </p:cNvSpPr>
          <p:nvPr/>
        </p:nvSpPr>
        <p:spPr>
          <a:xfrm>
            <a:off x="268762" y="1292226"/>
            <a:ext cx="11544547" cy="8572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Proposed benefits to add to current benchmark plan:</a:t>
            </a:r>
          </a:p>
        </p:txBody>
      </p:sp>
      <p:graphicFrame>
        <p:nvGraphicFramePr>
          <p:cNvPr id="9" name="Table 8">
            <a:extLst>
              <a:ext uri="{FF2B5EF4-FFF2-40B4-BE49-F238E27FC236}">
                <a16:creationId xmlns:a16="http://schemas.microsoft.com/office/drawing/2014/main" id="{F092ADBB-47E4-492F-B8C8-680E8AC2F560}"/>
              </a:ext>
            </a:extLst>
          </p:cNvPr>
          <p:cNvGraphicFramePr>
            <a:graphicFrameLocks noGrp="1"/>
          </p:cNvGraphicFramePr>
          <p:nvPr>
            <p:extLst>
              <p:ext uri="{D42A27DB-BD31-4B8C-83A1-F6EECF244321}">
                <p14:modId xmlns:p14="http://schemas.microsoft.com/office/powerpoint/2010/main" val="562175580"/>
              </p:ext>
            </p:extLst>
          </p:nvPr>
        </p:nvGraphicFramePr>
        <p:xfrm>
          <a:off x="592168" y="2149476"/>
          <a:ext cx="11007663" cy="4042520"/>
        </p:xfrm>
        <a:graphic>
          <a:graphicData uri="http://schemas.openxmlformats.org/drawingml/2006/table">
            <a:tbl>
              <a:tblPr/>
              <a:tblGrid>
                <a:gridCol w="3714018">
                  <a:extLst>
                    <a:ext uri="{9D8B030D-6E8A-4147-A177-3AD203B41FA5}">
                      <a16:colId xmlns:a16="http://schemas.microsoft.com/office/drawing/2014/main" val="2374560482"/>
                    </a:ext>
                  </a:extLst>
                </a:gridCol>
                <a:gridCol w="4938493">
                  <a:extLst>
                    <a:ext uri="{9D8B030D-6E8A-4147-A177-3AD203B41FA5}">
                      <a16:colId xmlns:a16="http://schemas.microsoft.com/office/drawing/2014/main" val="3054616716"/>
                    </a:ext>
                  </a:extLst>
                </a:gridCol>
                <a:gridCol w="2355152">
                  <a:extLst>
                    <a:ext uri="{9D8B030D-6E8A-4147-A177-3AD203B41FA5}">
                      <a16:colId xmlns:a16="http://schemas.microsoft.com/office/drawing/2014/main" val="1954592952"/>
                    </a:ext>
                  </a:extLst>
                </a:gridCol>
              </a:tblGrid>
              <a:tr h="503642">
                <a:tc>
                  <a:txBody>
                    <a:bodyPr/>
                    <a:lstStyle/>
                    <a:p>
                      <a:pPr algn="l" rtl="0" fontAlgn="ctr"/>
                      <a:r>
                        <a:rPr lang="en-US" sz="1600" b="1" i="0" u="none" strike="noStrike" dirty="0">
                          <a:solidFill>
                            <a:srgbClr val="FFFFFF"/>
                          </a:solidFill>
                          <a:effectLst/>
                          <a:latin typeface="+mj-lt"/>
                        </a:rPr>
                        <a:t> Benefit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l" rtl="0" fontAlgn="ctr"/>
                      <a:r>
                        <a:rPr lang="en-US" sz="1600" b="1" i="0" u="none" strike="noStrike" dirty="0">
                          <a:solidFill>
                            <a:srgbClr val="FFFFFF"/>
                          </a:solidFill>
                          <a:effectLst/>
                          <a:latin typeface="+mj-lt"/>
                        </a:rPr>
                        <a:t> Benefit Description </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ctr" rtl="0" fontAlgn="ctr"/>
                      <a:r>
                        <a:rPr lang="en-US" sz="1600" b="1" i="0" u="none" strike="noStrike" dirty="0">
                          <a:solidFill>
                            <a:srgbClr val="FFFFFF"/>
                          </a:solidFill>
                          <a:effectLst/>
                          <a:latin typeface="+mj-lt"/>
                        </a:rPr>
                        <a:t>Allowed Cost:</a:t>
                      </a:r>
                    </a:p>
                    <a:p>
                      <a:pPr algn="ctr" rtl="0" fontAlgn="ctr"/>
                      <a:r>
                        <a:rPr lang="en-US" sz="1600" b="1" i="0" u="none" strike="noStrike" dirty="0">
                          <a:solidFill>
                            <a:srgbClr val="FFFFFF"/>
                          </a:solidFill>
                          <a:effectLst/>
                          <a:latin typeface="+mj-lt"/>
                        </a:rPr>
                        <a:t>Percent of Total Allowed</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007100950"/>
                  </a:ext>
                </a:extLst>
              </a:tr>
              <a:tr h="335761">
                <a:tc>
                  <a:txBody>
                    <a:bodyPr/>
                    <a:lstStyle/>
                    <a:p>
                      <a:pPr algn="l" rtl="0" fontAlgn="ctr"/>
                      <a:r>
                        <a:rPr lang="en-US" sz="1600" b="0" i="0" u="none" strike="noStrike" dirty="0">
                          <a:solidFill>
                            <a:srgbClr val="000000"/>
                          </a:solidFill>
                          <a:effectLst/>
                          <a:latin typeface="+mj-lt"/>
                        </a:rPr>
                        <a:t> Hearing Exam &amp; Hearing Aids </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mj-lt"/>
                        </a:rPr>
                        <a:t>Annual hearing exam and hearing aids each ear every three years</a:t>
                      </a:r>
                    </a:p>
                  </a:txBody>
                  <a:tcPr marL="0" marR="0" marT="0" marB="0" anchor="ctr">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0" i="0" u="none" strike="noStrike" kern="1200" dirty="0">
                          <a:solidFill>
                            <a:srgbClr val="000000"/>
                          </a:solidFill>
                          <a:effectLst/>
                          <a:latin typeface="Arial" panose="020B0604020202020204" pitchFamily="34" charset="0"/>
                          <a:ea typeface="+mn-ea"/>
                          <a:cs typeface="+mn-cs"/>
                        </a:rPr>
                        <a:t>0.11% to 0.21%</a:t>
                      </a:r>
                    </a:p>
                  </a:txBody>
                  <a:tcPr marL="0" marR="0" marT="0"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4231132"/>
                  </a:ext>
                </a:extLst>
              </a:tr>
              <a:tr h="318251">
                <a:tc>
                  <a:txBody>
                    <a:bodyPr/>
                    <a:lstStyle/>
                    <a:p>
                      <a:pPr algn="l" rtl="0" fontAlgn="ctr"/>
                      <a:r>
                        <a:rPr lang="en-US" sz="1600" b="0" i="0" u="none" strike="noStrike" dirty="0">
                          <a:solidFill>
                            <a:srgbClr val="000000"/>
                          </a:solidFill>
                          <a:effectLst/>
                          <a:latin typeface="+mj-lt"/>
                        </a:rPr>
                        <a:t> Durable Medical Equipment (DME)</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mj-lt"/>
                        </a:rPr>
                        <a:t>Newly covered benefits are listed on the next slide.</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a:solidFill>
                            <a:schemeClr val="tx1"/>
                          </a:solidFill>
                          <a:effectLst/>
                          <a:latin typeface="+mj-lt"/>
                        </a:rPr>
                        <a:t>0.42% to 1.16%</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1216251"/>
                  </a:ext>
                </a:extLst>
              </a:tr>
              <a:tr h="318251">
                <a:tc>
                  <a:txBody>
                    <a:bodyPr/>
                    <a:lstStyle/>
                    <a:p>
                      <a:pPr algn="l" rtl="0" fontAlgn="ctr"/>
                      <a:r>
                        <a:rPr lang="en-US" sz="1600" b="0" i="0" u="none" strike="noStrike" dirty="0">
                          <a:solidFill>
                            <a:srgbClr val="000000"/>
                          </a:solidFill>
                          <a:effectLst/>
                          <a:latin typeface="+mj-lt"/>
                        </a:rPr>
                        <a:t> Wigs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mj-lt"/>
                        </a:rPr>
                        <a:t>One wig covered per year. </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a:solidFill>
                            <a:schemeClr val="tx1"/>
                          </a:solidFill>
                          <a:effectLst/>
                          <a:latin typeface="+mj-lt"/>
                        </a:rPr>
                        <a:t>0.09% to 0.70%</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3800515"/>
                  </a:ext>
                </a:extLst>
              </a:tr>
              <a:tr h="318251">
                <a:tc>
                  <a:txBody>
                    <a:bodyPr/>
                    <a:lstStyle/>
                    <a:p>
                      <a:pPr algn="l" rtl="0" fontAlgn="ctr"/>
                      <a:r>
                        <a:rPr lang="en-US" sz="1600" b="0" i="0" u="none" strike="noStrike" dirty="0">
                          <a:solidFill>
                            <a:srgbClr val="000000"/>
                          </a:solidFill>
                          <a:effectLst/>
                          <a:latin typeface="+mj-lt"/>
                        </a:rPr>
                        <a:t> Chiropractic Care</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rgbClr val="000000"/>
                          </a:solidFill>
                          <a:effectLst/>
                          <a:latin typeface="+mj-lt"/>
                        </a:rPr>
                        <a:t>10 visits covered per year. </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a:solidFill>
                            <a:schemeClr val="tx1"/>
                          </a:solidFill>
                          <a:effectLst/>
                          <a:latin typeface="+mj-lt"/>
                        </a:rPr>
                        <a:t>0.37% to 0.47%</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1077723"/>
                  </a:ext>
                </a:extLst>
              </a:tr>
              <a:tr h="318251">
                <a:tc>
                  <a:txBody>
                    <a:bodyPr/>
                    <a:lstStyle/>
                    <a:p>
                      <a:pPr algn="l" rtl="0" fontAlgn="ctr"/>
                      <a:r>
                        <a:rPr lang="en-US" sz="1600" b="0" i="0" u="none" strike="noStrike" dirty="0">
                          <a:solidFill>
                            <a:srgbClr val="000000"/>
                          </a:solidFill>
                          <a:effectLst/>
                          <a:latin typeface="+mj-lt"/>
                        </a:rPr>
                        <a:t> Infertility Diagnosis </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en-US" sz="1600" b="0" i="0" u="none" strike="noStrike" dirty="0">
                        <a:solidFill>
                          <a:srgbClr val="000000"/>
                        </a:solidFill>
                        <a:effectLs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a:solidFill>
                            <a:schemeClr val="tx1"/>
                          </a:solidFill>
                          <a:effectLst/>
                          <a:latin typeface="+mj-lt"/>
                        </a:rPr>
                        <a:t>0.01% to 0.03%</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3908090"/>
                  </a:ext>
                </a:extLst>
              </a:tr>
              <a:tr h="335761">
                <a:tc>
                  <a:txBody>
                    <a:bodyPr/>
                    <a:lstStyle/>
                    <a:p>
                      <a:pPr algn="l" rtl="0" fontAlgn="ctr"/>
                      <a:r>
                        <a:rPr lang="en-US" sz="1600" b="0" i="0" u="none" strike="noStrike" dirty="0">
                          <a:solidFill>
                            <a:srgbClr val="000000"/>
                          </a:solidFill>
                          <a:effectLst/>
                          <a:latin typeface="+mj-lt"/>
                        </a:rPr>
                        <a:t> Infertility Artificial Insemination</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en-US" sz="1600" b="0" i="0" u="none" strike="noStrike" dirty="0">
                        <a:solidFill>
                          <a:srgbClr val="000000"/>
                        </a:solidFill>
                        <a:effectLs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a:solidFill>
                            <a:schemeClr val="tx1"/>
                          </a:solidFill>
                          <a:effectLst/>
                          <a:latin typeface="+mj-lt"/>
                        </a:rPr>
                        <a:t>0.01% to 0.03%</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670322"/>
                  </a:ext>
                </a:extLst>
              </a:tr>
              <a:tr h="318251">
                <a:tc>
                  <a:txBody>
                    <a:bodyPr/>
                    <a:lstStyle/>
                    <a:p>
                      <a:pPr algn="l" rtl="0" fontAlgn="ctr"/>
                      <a:r>
                        <a:rPr lang="en-US" sz="1600" b="0" i="0" u="none" strike="noStrike" dirty="0">
                          <a:solidFill>
                            <a:srgbClr val="000000"/>
                          </a:solidFill>
                          <a:effectLst/>
                          <a:latin typeface="+mj-lt"/>
                        </a:rPr>
                        <a:t> Infertility IVF Cycle</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r>
                        <a:rPr lang="en-US" sz="1600" b="0" i="0" u="none" strike="noStrike" dirty="0">
                          <a:solidFill>
                            <a:schemeClr val="tx1"/>
                          </a:solidFill>
                          <a:effectLst/>
                          <a:latin typeface="+mj-lt"/>
                        </a:rPr>
                        <a:t>Three potential pathways were modeled. Options are described on subsequent slides.  </a:t>
                      </a: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0" i="0" u="none" strike="noStrike" dirty="0">
                          <a:solidFill>
                            <a:schemeClr val="tx1"/>
                          </a:solidFill>
                          <a:effectLst/>
                          <a:latin typeface="+mj-lt"/>
                        </a:rPr>
                        <a:t>0.61% to 0.87%</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0749911"/>
                  </a:ext>
                </a:extLst>
              </a:tr>
              <a:tr h="318251">
                <a:tc>
                  <a:txBody>
                    <a:bodyPr/>
                    <a:lstStyle/>
                    <a:p>
                      <a:pPr algn="l" rtl="0" fontAlgn="ctr"/>
                      <a:r>
                        <a:rPr lang="en-US" sz="1600" b="1" i="0" u="none" strike="noStrike" kern="1200" dirty="0">
                          <a:solidFill>
                            <a:srgbClr val="000000"/>
                          </a:solidFill>
                          <a:effectLst/>
                          <a:latin typeface="+mn-lt"/>
                          <a:ea typeface="+mn-ea"/>
                          <a:cs typeface="+mn-cs"/>
                        </a:rPr>
                        <a:t> Total Benefit Cost</a:t>
                      </a:r>
                      <a:r>
                        <a:rPr lang="en-US" sz="1600" b="0" i="0" u="none" strike="noStrike" kern="1200" dirty="0">
                          <a:solidFill>
                            <a:srgbClr val="000000"/>
                          </a:solidFill>
                          <a:effectLst/>
                          <a:latin typeface="+mn-lt"/>
                          <a:ea typeface="+mn-ea"/>
                          <a:cs typeface="+mn-cs"/>
                        </a:rPr>
                        <a:t> </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en-US" sz="1600" b="0" i="0" u="none" strike="noStrike" dirty="0">
                        <a:solidFill>
                          <a:srgbClr val="000000"/>
                        </a:solidFill>
                        <a:effectLst/>
                        <a:highlight>
                          <a:srgbClr val="FFFF00"/>
                        </a:highligh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600" b="1" i="0" u="none" strike="noStrike" dirty="0">
                          <a:solidFill>
                            <a:schemeClr val="tx1"/>
                          </a:solidFill>
                          <a:effectLst/>
                          <a:latin typeface="+mj-lt"/>
                        </a:rPr>
                        <a:t>1.63% to 3.48%</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1027094"/>
                  </a:ext>
                </a:extLst>
              </a:tr>
              <a:tr h="318251">
                <a:tc>
                  <a:txBody>
                    <a:bodyPr/>
                    <a:lstStyle/>
                    <a:p>
                      <a:pPr algn="l" rtl="0" fontAlgn="ctr"/>
                      <a:r>
                        <a:rPr lang="en-US" sz="1600" b="1" i="0" u="none" strike="noStrike" kern="1200" dirty="0">
                          <a:solidFill>
                            <a:srgbClr val="000000"/>
                          </a:solidFill>
                          <a:effectLst/>
                          <a:latin typeface="+mn-lt"/>
                          <a:ea typeface="+mn-ea"/>
                          <a:cs typeface="+mn-cs"/>
                        </a:rPr>
                        <a:t> Typicality Test Room to Add Benefits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endParaRPr lang="en-US" sz="1600" b="1" i="0" u="none" strike="noStrike" dirty="0">
                        <a:solidFill>
                          <a:srgbClr val="000000"/>
                        </a:solidFill>
                        <a:effectLst/>
                        <a:highlight>
                          <a:srgbClr val="FFFF00"/>
                        </a:highligh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i="0" u="none" strike="noStrike" dirty="0">
                          <a:solidFill>
                            <a:schemeClr val="tx1"/>
                          </a:solidFill>
                          <a:effectLst/>
                          <a:latin typeface="Arial" panose="020B0604020202020204" pitchFamily="34" charset="0"/>
                        </a:rPr>
                        <a:t>1.06% to 2.23%</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0426194"/>
                  </a:ext>
                </a:extLst>
              </a:tr>
              <a:tr h="318251">
                <a:tc>
                  <a:txBody>
                    <a:bodyPr/>
                    <a:lstStyle/>
                    <a:p>
                      <a:pPr algn="l" rtl="0" fontAlgn="ctr"/>
                      <a:r>
                        <a:rPr lang="en-US" sz="1600" b="1" i="0" u="none" strike="noStrike" kern="1200" dirty="0">
                          <a:solidFill>
                            <a:srgbClr val="000000"/>
                          </a:solidFill>
                          <a:effectLst/>
                          <a:latin typeface="+mn-lt"/>
                          <a:ea typeface="+mn-ea"/>
                          <a:cs typeface="+mn-cs"/>
                        </a:rPr>
                        <a:t> Remaining Room</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endParaRPr lang="en-US" sz="1600" b="0" i="0" u="none" strike="noStrike" dirty="0">
                        <a:solidFill>
                          <a:srgbClr val="FF0000"/>
                        </a:solidFill>
                        <a:effectLst/>
                        <a:highlight>
                          <a:srgbClr val="FFFF00"/>
                        </a:highlight>
                        <a:latin typeface="+mj-lt"/>
                      </a:endParaRPr>
                    </a:p>
                  </a:txBody>
                  <a:tcPr marL="0" marR="0" marT="0" marB="0" anchor="ctr">
                    <a:lnL>
                      <a:noFill/>
                    </a:lnL>
                    <a:lnR w="1270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600" b="1" i="0" u="none" strike="noStrike" dirty="0">
                          <a:solidFill>
                            <a:srgbClr val="FF0000"/>
                          </a:solidFill>
                          <a:effectLst/>
                          <a:latin typeface="+mj-lt"/>
                        </a:rPr>
                        <a:t>-0.57% to -1.25%</a:t>
                      </a:r>
                    </a:p>
                  </a:txBody>
                  <a:tcPr marL="0" marR="0" marT="0"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6336576"/>
                  </a:ext>
                </a:extLst>
              </a:tr>
            </a:tbl>
          </a:graphicData>
        </a:graphic>
      </p:graphicFrame>
    </p:spTree>
    <p:extLst>
      <p:ext uri="{BB962C8B-B14F-4D97-AF65-F5344CB8AC3E}">
        <p14:creationId xmlns:p14="http://schemas.microsoft.com/office/powerpoint/2010/main" val="1627446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p:cNvSpPr/>
          <p:nvPr/>
        </p:nvSpPr>
        <p:spPr>
          <a:xfrm>
            <a:off x="3535" y="190500"/>
            <a:ext cx="8276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46" name="TextBox 45"/>
          <p:cNvSpPr txBox="1"/>
          <p:nvPr/>
        </p:nvSpPr>
        <p:spPr>
          <a:xfrm>
            <a:off x="209648" y="222125"/>
            <a:ext cx="5811402"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Adult Dental Benefits</a:t>
            </a:r>
            <a:endParaRPr lang="en-US" sz="3000" dirty="0">
              <a:solidFill>
                <a:schemeClr val="accent2"/>
              </a:solidFill>
              <a:latin typeface="Arial" charset="0"/>
              <a:ea typeface="Arial" charset="0"/>
              <a:cs typeface="Arial" charset="0"/>
            </a:endParaRPr>
          </a:p>
        </p:txBody>
      </p:sp>
      <p:sp>
        <p:nvSpPr>
          <p:cNvPr id="47" name="TextBox 46"/>
          <p:cNvSpPr txBox="1"/>
          <p:nvPr/>
        </p:nvSpPr>
        <p:spPr>
          <a:xfrm>
            <a:off x="209650" y="623909"/>
            <a:ext cx="5682966" cy="338554"/>
          </a:xfrm>
          <a:prstGeom prst="rect">
            <a:avLst/>
          </a:prstGeom>
          <a:noFill/>
        </p:spPr>
        <p:txBody>
          <a:bodyPr wrap="none" rtlCol="0" anchor="ctr">
            <a:spAutoFit/>
          </a:bodyPr>
          <a:lstStyle/>
          <a:p>
            <a:r>
              <a:rPr lang="en-US" sz="1600" dirty="0">
                <a:solidFill>
                  <a:schemeClr val="tx2"/>
                </a:solidFill>
                <a:latin typeface="Arial" charset="0"/>
                <a:ea typeface="Arial" charset="0"/>
                <a:cs typeface="Arial" charset="0"/>
              </a:rPr>
              <a:t>Adult Dental is too costly to fit within the allowed cost range. </a:t>
            </a:r>
            <a:endParaRPr lang="en-US" sz="1600" b="1" dirty="0">
              <a:solidFill>
                <a:schemeClr val="tx2"/>
              </a:solidFill>
              <a:latin typeface="Arial" charset="0"/>
              <a:ea typeface="Arial" charset="0"/>
              <a:cs typeface="Arial" charset="0"/>
            </a:endParaRPr>
          </a:p>
        </p:txBody>
      </p:sp>
      <p:grpSp>
        <p:nvGrpSpPr>
          <p:cNvPr id="88" name="Group 87"/>
          <p:cNvGrpSpPr/>
          <p:nvPr/>
        </p:nvGrpSpPr>
        <p:grpSpPr>
          <a:xfrm>
            <a:off x="6185145" y="1276350"/>
            <a:ext cx="5035306" cy="3884575"/>
            <a:chOff x="675350" y="1811936"/>
            <a:chExt cx="1702962" cy="3330019"/>
          </a:xfrm>
        </p:grpSpPr>
        <p:grpSp>
          <p:nvGrpSpPr>
            <p:cNvPr id="89" name="Group 88"/>
            <p:cNvGrpSpPr/>
            <p:nvPr/>
          </p:nvGrpSpPr>
          <p:grpSpPr>
            <a:xfrm>
              <a:off x="675350" y="1811936"/>
              <a:ext cx="1702962" cy="3330019"/>
              <a:chOff x="675350" y="2301034"/>
              <a:chExt cx="1702962" cy="3330019"/>
            </a:xfrm>
          </p:grpSpPr>
          <p:sp>
            <p:nvSpPr>
              <p:cNvPr id="95" name="Flowchart: Process 2"/>
              <p:cNvSpPr/>
              <p:nvPr/>
            </p:nvSpPr>
            <p:spPr>
              <a:xfrm>
                <a:off x="675352" y="3014154"/>
                <a:ext cx="1702954" cy="2616899"/>
              </a:xfrm>
              <a:prstGeom prst="flowChartProcess">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050">
                  <a:solidFill>
                    <a:schemeClr val="tx1"/>
                  </a:solidFill>
                </a:endParaRPr>
              </a:p>
            </p:txBody>
          </p:sp>
          <p:sp>
            <p:nvSpPr>
              <p:cNvPr id="96" name="Rectangle 95"/>
              <p:cNvSpPr/>
              <p:nvPr/>
            </p:nvSpPr>
            <p:spPr>
              <a:xfrm>
                <a:off x="810194" y="3378030"/>
                <a:ext cx="1418231" cy="1420168"/>
              </a:xfrm>
              <a:prstGeom prst="rect">
                <a:avLst/>
              </a:prstGeom>
            </p:spPr>
            <p:txBody>
              <a:bodyPr wrap="square" lIns="0" tIns="0" rIns="0" bIns="0">
                <a:spAutoFit/>
              </a:bodyPr>
              <a:lstStyle/>
              <a:p>
                <a:pPr algn="ctr">
                  <a:lnSpc>
                    <a:spcPct val="200000"/>
                  </a:lnSpc>
                </a:pPr>
                <a:r>
                  <a:rPr lang="en-US" sz="1400" dirty="0">
                    <a:solidFill>
                      <a:schemeClr val="accent1">
                        <a:lumMod val="75000"/>
                      </a:schemeClr>
                    </a:solidFill>
                    <a:latin typeface="Arial" charset="0"/>
                    <a:ea typeface="Arial" charset="0"/>
                    <a:cs typeface="Arial" charset="0"/>
                  </a:rPr>
                  <a:t>All Preventive Services, plus:</a:t>
                </a:r>
              </a:p>
              <a:p>
                <a:pPr algn="ctr">
                  <a:lnSpc>
                    <a:spcPct val="200000"/>
                  </a:lnSpc>
                </a:pPr>
                <a:r>
                  <a:rPr lang="en-US" sz="1400" dirty="0">
                    <a:solidFill>
                      <a:schemeClr val="accent1">
                        <a:lumMod val="75000"/>
                      </a:schemeClr>
                    </a:solidFill>
                    <a:latin typeface="Arial" charset="0"/>
                    <a:ea typeface="Arial" charset="0"/>
                    <a:cs typeface="Arial" charset="0"/>
                  </a:rPr>
                  <a:t>Class B (endodontics, periodontics, oral surgery)</a:t>
                </a:r>
              </a:p>
              <a:p>
                <a:pPr algn="ctr">
                  <a:lnSpc>
                    <a:spcPct val="200000"/>
                  </a:lnSpc>
                </a:pPr>
                <a:r>
                  <a:rPr lang="en-US" sz="1400" dirty="0">
                    <a:solidFill>
                      <a:schemeClr val="accent1">
                        <a:lumMod val="75000"/>
                      </a:schemeClr>
                    </a:solidFill>
                    <a:latin typeface="Arial" charset="0"/>
                    <a:ea typeface="Arial" charset="0"/>
                    <a:cs typeface="Arial" charset="0"/>
                  </a:rPr>
                  <a:t>Class C (prosthodontics, crowns, root canals, etc.)</a:t>
                </a:r>
              </a:p>
              <a:p>
                <a:pPr algn="ctr">
                  <a:lnSpc>
                    <a:spcPct val="200000"/>
                  </a:lnSpc>
                </a:pPr>
                <a:r>
                  <a:rPr lang="en-US" sz="1400" dirty="0">
                    <a:solidFill>
                      <a:schemeClr val="accent1">
                        <a:lumMod val="75000"/>
                      </a:schemeClr>
                    </a:solidFill>
                    <a:latin typeface="Arial" charset="0"/>
                    <a:ea typeface="Arial" charset="0"/>
                    <a:cs typeface="Arial" charset="0"/>
                  </a:rPr>
                  <a:t>Class D (orthodontics</a:t>
                </a:r>
                <a:r>
                  <a:rPr lang="en-US" sz="1200" dirty="0">
                    <a:solidFill>
                      <a:schemeClr val="accent1">
                        <a:lumMod val="75000"/>
                      </a:schemeClr>
                    </a:solidFill>
                    <a:latin typeface="Arial" charset="0"/>
                    <a:ea typeface="Arial" charset="0"/>
                    <a:cs typeface="Arial" charset="0"/>
                  </a:rPr>
                  <a:t>)</a:t>
                </a:r>
              </a:p>
            </p:txBody>
          </p:sp>
          <p:sp>
            <p:nvSpPr>
              <p:cNvPr id="97" name="Rectangle 96"/>
              <p:cNvSpPr/>
              <p:nvPr/>
            </p:nvSpPr>
            <p:spPr>
              <a:xfrm rot="5400000">
                <a:off x="1120836" y="1882804"/>
                <a:ext cx="811996" cy="17029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050">
                  <a:solidFill>
                    <a:schemeClr val="bg2"/>
                  </a:solidFill>
                </a:endParaRPr>
              </a:p>
            </p:txBody>
          </p:sp>
          <p:sp>
            <p:nvSpPr>
              <p:cNvPr id="98" name="Rectangle 97"/>
              <p:cNvSpPr/>
              <p:nvPr/>
            </p:nvSpPr>
            <p:spPr>
              <a:xfrm>
                <a:off x="675350" y="2604787"/>
                <a:ext cx="1702956" cy="435334"/>
              </a:xfrm>
              <a:prstGeom prst="rect">
                <a:avLst/>
              </a:prstGeom>
            </p:spPr>
            <p:txBody>
              <a:bodyPr wrap="square">
                <a:spAutoFit/>
              </a:bodyPr>
              <a:lstStyle/>
              <a:p>
                <a:pPr algn="ctr"/>
                <a:r>
                  <a:rPr lang="en-US" sz="2700" dirty="0">
                    <a:solidFill>
                      <a:schemeClr val="bg2"/>
                    </a:solidFill>
                    <a:latin typeface="Arial" charset="0"/>
                    <a:ea typeface="Arial" charset="0"/>
                    <a:cs typeface="Arial" charset="0"/>
                  </a:rPr>
                  <a:t>All Adult Dental Services</a:t>
                </a:r>
              </a:p>
            </p:txBody>
          </p:sp>
          <p:sp>
            <p:nvSpPr>
              <p:cNvPr id="99" name="Flowchart: Process 9"/>
              <p:cNvSpPr/>
              <p:nvPr/>
            </p:nvSpPr>
            <p:spPr>
              <a:xfrm>
                <a:off x="675358" y="2328281"/>
                <a:ext cx="1702954" cy="252503"/>
              </a:xfrm>
              <a:prstGeom prst="flowChartProcess">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200">
                  <a:solidFill>
                    <a:schemeClr val="bg2"/>
                  </a:solidFill>
                </a:endParaRPr>
              </a:p>
            </p:txBody>
          </p:sp>
          <p:sp>
            <p:nvSpPr>
              <p:cNvPr id="100" name="Rectangle 99"/>
              <p:cNvSpPr/>
              <p:nvPr/>
            </p:nvSpPr>
            <p:spPr>
              <a:xfrm>
                <a:off x="675355" y="2301034"/>
                <a:ext cx="1702951" cy="316607"/>
              </a:xfrm>
              <a:prstGeom prst="rect">
                <a:avLst/>
              </a:prstGeom>
            </p:spPr>
            <p:txBody>
              <a:bodyPr wrap="square">
                <a:spAutoFit/>
              </a:bodyPr>
              <a:lstStyle/>
              <a:p>
                <a:pPr algn="ctr"/>
                <a:r>
                  <a:rPr lang="en-US" b="1" dirty="0">
                    <a:solidFill>
                      <a:schemeClr val="bg1"/>
                    </a:solidFill>
                    <a:latin typeface="Arial" charset="0"/>
                    <a:ea typeface="Arial" charset="0"/>
                    <a:cs typeface="Arial" charset="0"/>
                  </a:rPr>
                  <a:t>Allowed Cost Range: 2.6% - 4.6%</a:t>
                </a:r>
              </a:p>
            </p:txBody>
          </p:sp>
        </p:grpSp>
        <p:cxnSp>
          <p:nvCxnSpPr>
            <p:cNvPr id="90" name="Straight Connector 89"/>
            <p:cNvCxnSpPr/>
            <p:nvPr/>
          </p:nvCxnSpPr>
          <p:spPr>
            <a:xfrm>
              <a:off x="810194" y="3254326"/>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810194" y="3650962"/>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810194" y="4013141"/>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817712" y="4351051"/>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5D5580C1-A8A1-EAD3-BF1F-C808C07CAF4F}"/>
              </a:ext>
            </a:extLst>
          </p:cNvPr>
          <p:cNvGrpSpPr/>
          <p:nvPr/>
        </p:nvGrpSpPr>
        <p:grpSpPr>
          <a:xfrm>
            <a:off x="1105378" y="1276350"/>
            <a:ext cx="5035306" cy="3884576"/>
            <a:chOff x="675350" y="1811936"/>
            <a:chExt cx="1702962" cy="3330020"/>
          </a:xfrm>
        </p:grpSpPr>
        <p:grpSp>
          <p:nvGrpSpPr>
            <p:cNvPr id="6" name="Group 5">
              <a:extLst>
                <a:ext uri="{FF2B5EF4-FFF2-40B4-BE49-F238E27FC236}">
                  <a16:creationId xmlns:a16="http://schemas.microsoft.com/office/drawing/2014/main" id="{DA7BB170-DFC8-E670-D472-42A592EA8FBB}"/>
                </a:ext>
              </a:extLst>
            </p:cNvPr>
            <p:cNvGrpSpPr/>
            <p:nvPr/>
          </p:nvGrpSpPr>
          <p:grpSpPr>
            <a:xfrm>
              <a:off x="675350" y="1811936"/>
              <a:ext cx="1702962" cy="3330020"/>
              <a:chOff x="675350" y="2301034"/>
              <a:chExt cx="1702962" cy="3330020"/>
            </a:xfrm>
          </p:grpSpPr>
          <p:sp>
            <p:nvSpPr>
              <p:cNvPr id="16" name="Flowchart: Process 2">
                <a:extLst>
                  <a:ext uri="{FF2B5EF4-FFF2-40B4-BE49-F238E27FC236}">
                    <a16:creationId xmlns:a16="http://schemas.microsoft.com/office/drawing/2014/main" id="{699E00F7-89B8-EE7E-AFD3-0CCE0A5EED34}"/>
                  </a:ext>
                </a:extLst>
              </p:cNvPr>
              <p:cNvSpPr/>
              <p:nvPr/>
            </p:nvSpPr>
            <p:spPr>
              <a:xfrm>
                <a:off x="675352" y="3014155"/>
                <a:ext cx="1702954" cy="2616899"/>
              </a:xfrm>
              <a:prstGeom prst="flowChartProcess">
                <a:avLst/>
              </a:prstGeom>
              <a:solidFill>
                <a:srgbClr val="D9D9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050">
                  <a:solidFill>
                    <a:schemeClr val="tx1"/>
                  </a:solidFill>
                </a:endParaRPr>
              </a:p>
            </p:txBody>
          </p:sp>
          <p:sp>
            <p:nvSpPr>
              <p:cNvPr id="17" name="Rectangle 16">
                <a:extLst>
                  <a:ext uri="{FF2B5EF4-FFF2-40B4-BE49-F238E27FC236}">
                    <a16:creationId xmlns:a16="http://schemas.microsoft.com/office/drawing/2014/main" id="{4DCA923A-02C4-2E12-0AB1-2462AE244DF4}"/>
                  </a:ext>
                </a:extLst>
              </p:cNvPr>
              <p:cNvSpPr/>
              <p:nvPr/>
            </p:nvSpPr>
            <p:spPr>
              <a:xfrm>
                <a:off x="787105" y="3394495"/>
                <a:ext cx="1456364" cy="1420168"/>
              </a:xfrm>
              <a:prstGeom prst="rect">
                <a:avLst/>
              </a:prstGeom>
            </p:spPr>
            <p:txBody>
              <a:bodyPr wrap="square" lIns="0" tIns="0" rIns="0" bIns="0">
                <a:spAutoFit/>
              </a:bodyPr>
              <a:lstStyle/>
              <a:p>
                <a:pPr algn="ctr">
                  <a:lnSpc>
                    <a:spcPct val="200000"/>
                  </a:lnSpc>
                </a:pPr>
                <a:r>
                  <a:rPr lang="en-US" sz="1400" dirty="0">
                    <a:solidFill>
                      <a:schemeClr val="accent1">
                        <a:lumMod val="75000"/>
                      </a:schemeClr>
                    </a:solidFill>
                    <a:latin typeface="Arial" charset="0"/>
                    <a:ea typeface="Arial" charset="0"/>
                    <a:cs typeface="Arial" charset="0"/>
                  </a:rPr>
                  <a:t>Oral Exams 2x/year</a:t>
                </a:r>
              </a:p>
              <a:p>
                <a:pPr algn="ctr">
                  <a:lnSpc>
                    <a:spcPct val="200000"/>
                  </a:lnSpc>
                </a:pPr>
                <a:r>
                  <a:rPr lang="en-US" sz="1400" dirty="0">
                    <a:solidFill>
                      <a:schemeClr val="accent1">
                        <a:lumMod val="75000"/>
                      </a:schemeClr>
                    </a:solidFill>
                    <a:latin typeface="Arial" charset="0"/>
                    <a:ea typeface="Arial" charset="0"/>
                    <a:cs typeface="Arial" charset="0"/>
                  </a:rPr>
                  <a:t>Full mouth radiographs every 3 years; X-rays 2x/year</a:t>
                </a:r>
              </a:p>
              <a:p>
                <a:pPr algn="ctr">
                  <a:lnSpc>
                    <a:spcPct val="200000"/>
                  </a:lnSpc>
                </a:pPr>
                <a:r>
                  <a:rPr lang="en-US" sz="1400" dirty="0">
                    <a:solidFill>
                      <a:schemeClr val="accent1">
                        <a:lumMod val="75000"/>
                      </a:schemeClr>
                    </a:solidFill>
                    <a:latin typeface="Arial" charset="0"/>
                    <a:ea typeface="Arial" charset="0"/>
                    <a:cs typeface="Arial" charset="0"/>
                  </a:rPr>
                  <a:t>Prophylaxis 2x/year</a:t>
                </a:r>
              </a:p>
              <a:p>
                <a:pPr algn="ctr">
                  <a:lnSpc>
                    <a:spcPct val="200000"/>
                  </a:lnSpc>
                </a:pPr>
                <a:r>
                  <a:rPr lang="en-US" sz="1400" dirty="0">
                    <a:solidFill>
                      <a:schemeClr val="accent1">
                        <a:lumMod val="75000"/>
                      </a:schemeClr>
                    </a:solidFill>
                    <a:latin typeface="Arial" charset="0"/>
                    <a:ea typeface="Arial" charset="0"/>
                    <a:cs typeface="Arial" charset="0"/>
                  </a:rPr>
                  <a:t>Emergency services to treat/relieve pain and infection</a:t>
                </a:r>
              </a:p>
            </p:txBody>
          </p:sp>
          <p:sp>
            <p:nvSpPr>
              <p:cNvPr id="18" name="Rectangle 17">
                <a:extLst>
                  <a:ext uri="{FF2B5EF4-FFF2-40B4-BE49-F238E27FC236}">
                    <a16:creationId xmlns:a16="http://schemas.microsoft.com/office/drawing/2014/main" id="{12CB68A3-579B-39A9-3FBE-9193A992EBA2}"/>
                  </a:ext>
                </a:extLst>
              </p:cNvPr>
              <p:cNvSpPr/>
              <p:nvPr/>
            </p:nvSpPr>
            <p:spPr>
              <a:xfrm rot="5400000">
                <a:off x="1120836" y="1882804"/>
                <a:ext cx="811996" cy="17029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050">
                  <a:solidFill>
                    <a:schemeClr val="bg2"/>
                  </a:solidFill>
                </a:endParaRPr>
              </a:p>
            </p:txBody>
          </p:sp>
          <p:sp>
            <p:nvSpPr>
              <p:cNvPr id="19" name="Rectangle 18">
                <a:extLst>
                  <a:ext uri="{FF2B5EF4-FFF2-40B4-BE49-F238E27FC236}">
                    <a16:creationId xmlns:a16="http://schemas.microsoft.com/office/drawing/2014/main" id="{FEEEE841-61D3-614E-ABA7-7DC6F4F43C80}"/>
                  </a:ext>
                </a:extLst>
              </p:cNvPr>
              <p:cNvSpPr/>
              <p:nvPr/>
            </p:nvSpPr>
            <p:spPr>
              <a:xfrm>
                <a:off x="675350" y="2604787"/>
                <a:ext cx="1702956" cy="435334"/>
              </a:xfrm>
              <a:prstGeom prst="rect">
                <a:avLst/>
              </a:prstGeom>
            </p:spPr>
            <p:txBody>
              <a:bodyPr wrap="square">
                <a:spAutoFit/>
              </a:bodyPr>
              <a:lstStyle/>
              <a:p>
                <a:pPr algn="ctr"/>
                <a:r>
                  <a:rPr lang="en-US" sz="2700" dirty="0">
                    <a:solidFill>
                      <a:schemeClr val="bg2"/>
                    </a:solidFill>
                    <a:latin typeface="Arial" charset="0"/>
                    <a:ea typeface="Arial" charset="0"/>
                    <a:cs typeface="Arial" charset="0"/>
                  </a:rPr>
                  <a:t>Preventive Services Only</a:t>
                </a:r>
              </a:p>
            </p:txBody>
          </p:sp>
          <p:sp>
            <p:nvSpPr>
              <p:cNvPr id="20" name="Flowchart: Process 9">
                <a:extLst>
                  <a:ext uri="{FF2B5EF4-FFF2-40B4-BE49-F238E27FC236}">
                    <a16:creationId xmlns:a16="http://schemas.microsoft.com/office/drawing/2014/main" id="{C7107BCC-6CE9-AE01-2640-67E09502B391}"/>
                  </a:ext>
                </a:extLst>
              </p:cNvPr>
              <p:cNvSpPr/>
              <p:nvPr/>
            </p:nvSpPr>
            <p:spPr>
              <a:xfrm>
                <a:off x="675358" y="2328281"/>
                <a:ext cx="1702954" cy="252503"/>
              </a:xfrm>
              <a:prstGeom prst="flowChartProcess">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050">
                  <a:solidFill>
                    <a:schemeClr val="bg2"/>
                  </a:solidFill>
                </a:endParaRPr>
              </a:p>
            </p:txBody>
          </p:sp>
          <p:sp>
            <p:nvSpPr>
              <p:cNvPr id="21" name="Rectangle 20">
                <a:extLst>
                  <a:ext uri="{FF2B5EF4-FFF2-40B4-BE49-F238E27FC236}">
                    <a16:creationId xmlns:a16="http://schemas.microsoft.com/office/drawing/2014/main" id="{60F50DE2-A821-EC7F-D015-636FA65FD07E}"/>
                  </a:ext>
                </a:extLst>
              </p:cNvPr>
              <p:cNvSpPr/>
              <p:nvPr/>
            </p:nvSpPr>
            <p:spPr>
              <a:xfrm>
                <a:off x="675355" y="2301034"/>
                <a:ext cx="1702951" cy="316607"/>
              </a:xfrm>
              <a:prstGeom prst="rect">
                <a:avLst/>
              </a:prstGeom>
            </p:spPr>
            <p:txBody>
              <a:bodyPr wrap="square">
                <a:spAutoFit/>
              </a:bodyPr>
              <a:lstStyle/>
              <a:p>
                <a:pPr algn="ctr"/>
                <a:r>
                  <a:rPr lang="en-US" b="1" dirty="0">
                    <a:solidFill>
                      <a:schemeClr val="bg1"/>
                    </a:solidFill>
                    <a:latin typeface="Arial" charset="0"/>
                    <a:ea typeface="Arial" charset="0"/>
                    <a:cs typeface="Arial" charset="0"/>
                  </a:rPr>
                  <a:t>Allowed Cost Range: 1.26% - 1.83%</a:t>
                </a:r>
              </a:p>
            </p:txBody>
          </p:sp>
        </p:grpSp>
        <p:cxnSp>
          <p:nvCxnSpPr>
            <p:cNvPr id="7" name="Straight Connector 6">
              <a:extLst>
                <a:ext uri="{FF2B5EF4-FFF2-40B4-BE49-F238E27FC236}">
                  <a16:creationId xmlns:a16="http://schemas.microsoft.com/office/drawing/2014/main" id="{099EE237-ADED-8F3D-960E-F1095FD42380}"/>
                </a:ext>
              </a:extLst>
            </p:cNvPr>
            <p:cNvCxnSpPr/>
            <p:nvPr/>
          </p:nvCxnSpPr>
          <p:spPr>
            <a:xfrm>
              <a:off x="810194" y="3254326"/>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3BCB525-BCC6-D4D6-2FE9-BEB63F0C8492}"/>
                </a:ext>
              </a:extLst>
            </p:cNvPr>
            <p:cNvCxnSpPr/>
            <p:nvPr/>
          </p:nvCxnSpPr>
          <p:spPr>
            <a:xfrm>
              <a:off x="810194" y="3657277"/>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E2C4DF4-1784-ECD7-DF90-1E86799B2B8F}"/>
                </a:ext>
              </a:extLst>
            </p:cNvPr>
            <p:cNvCxnSpPr/>
            <p:nvPr/>
          </p:nvCxnSpPr>
          <p:spPr>
            <a:xfrm>
              <a:off x="825239" y="4013141"/>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E7CB475-B1BF-6488-8844-692DF05FAF72}"/>
                </a:ext>
              </a:extLst>
            </p:cNvPr>
            <p:cNvCxnSpPr/>
            <p:nvPr/>
          </p:nvCxnSpPr>
          <p:spPr>
            <a:xfrm>
              <a:off x="806172" y="4367516"/>
              <a:ext cx="1418231" cy="0"/>
            </a:xfrm>
            <a:prstGeom prst="line">
              <a:avLst/>
            </a:prstGeom>
            <a:ln w="15240">
              <a:solidFill>
                <a:schemeClr val="accent6"/>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95536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E49AB-C02D-EB7D-2283-0A3302806892}"/>
              </a:ext>
            </a:extLst>
          </p:cNvPr>
          <p:cNvSpPr>
            <a:spLocks noGrp="1"/>
          </p:cNvSpPr>
          <p:nvPr>
            <p:ph type="title"/>
          </p:nvPr>
        </p:nvSpPr>
        <p:spPr/>
        <p:txBody>
          <a:bodyPr/>
          <a:lstStyle/>
          <a:p>
            <a:r>
              <a:rPr lang="en-US" dirty="0"/>
              <a:t>Durable Medical Equipment Benefit Additions</a:t>
            </a:r>
          </a:p>
        </p:txBody>
      </p:sp>
      <p:sp>
        <p:nvSpPr>
          <p:cNvPr id="3" name="Text Placeholder 2">
            <a:extLst>
              <a:ext uri="{FF2B5EF4-FFF2-40B4-BE49-F238E27FC236}">
                <a16:creationId xmlns:a16="http://schemas.microsoft.com/office/drawing/2014/main" id="{15F4BE52-00F9-DBE9-A248-932C461E57FA}"/>
              </a:ext>
            </a:extLst>
          </p:cNvPr>
          <p:cNvSpPr>
            <a:spLocks noGrp="1"/>
          </p:cNvSpPr>
          <p:nvPr>
            <p:ph type="body" sz="quarter" idx="10"/>
          </p:nvPr>
        </p:nvSpPr>
        <p:spPr/>
        <p:txBody>
          <a:bodyPr>
            <a:normAutofit fontScale="92500" lnSpcReduction="20000"/>
          </a:bodyPr>
          <a:lstStyle/>
          <a:p>
            <a:r>
              <a:rPr lang="en-US" dirty="0"/>
              <a:t>The following benefits are being considered as additions to the BMP</a:t>
            </a:r>
          </a:p>
        </p:txBody>
      </p:sp>
      <p:graphicFrame>
        <p:nvGraphicFramePr>
          <p:cNvPr id="5" name="Table 4">
            <a:extLst>
              <a:ext uri="{FF2B5EF4-FFF2-40B4-BE49-F238E27FC236}">
                <a16:creationId xmlns:a16="http://schemas.microsoft.com/office/drawing/2014/main" id="{3879E6A9-9E55-45E5-7356-3D20806A77E7}"/>
              </a:ext>
            </a:extLst>
          </p:cNvPr>
          <p:cNvGraphicFramePr>
            <a:graphicFrameLocks noGrp="1"/>
          </p:cNvGraphicFramePr>
          <p:nvPr>
            <p:extLst>
              <p:ext uri="{D42A27DB-BD31-4B8C-83A1-F6EECF244321}">
                <p14:modId xmlns:p14="http://schemas.microsoft.com/office/powerpoint/2010/main" val="3823677297"/>
              </p:ext>
            </p:extLst>
          </p:nvPr>
        </p:nvGraphicFramePr>
        <p:xfrm>
          <a:off x="2616167" y="1252219"/>
          <a:ext cx="6959665" cy="4877116"/>
        </p:xfrm>
        <a:graphic>
          <a:graphicData uri="http://schemas.openxmlformats.org/drawingml/2006/table">
            <a:tbl>
              <a:tblPr/>
              <a:tblGrid>
                <a:gridCol w="5223427">
                  <a:extLst>
                    <a:ext uri="{9D8B030D-6E8A-4147-A177-3AD203B41FA5}">
                      <a16:colId xmlns:a16="http://schemas.microsoft.com/office/drawing/2014/main" val="3048243609"/>
                    </a:ext>
                  </a:extLst>
                </a:gridCol>
                <a:gridCol w="1736238">
                  <a:extLst>
                    <a:ext uri="{9D8B030D-6E8A-4147-A177-3AD203B41FA5}">
                      <a16:colId xmlns:a16="http://schemas.microsoft.com/office/drawing/2014/main" val="2649745110"/>
                    </a:ext>
                  </a:extLst>
                </a:gridCol>
              </a:tblGrid>
              <a:tr h="303465">
                <a:tc>
                  <a:txBody>
                    <a:bodyPr/>
                    <a:lstStyle/>
                    <a:p>
                      <a:pPr algn="l" fontAlgn="b"/>
                      <a:r>
                        <a:rPr lang="en-US" sz="1600" b="1" i="0" u="none" strike="noStrike" dirty="0">
                          <a:solidFill>
                            <a:srgbClr val="FFFFFF"/>
                          </a:solidFill>
                          <a:effectLst/>
                          <a:latin typeface="Aptos Narrow" panose="020B0004020202020204" pitchFamily="34" charset="0"/>
                        </a:rPr>
                        <a:t>DME Category</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tc>
                  <a:txBody>
                    <a:bodyPr/>
                    <a:lstStyle/>
                    <a:p>
                      <a:pPr algn="ctr" fontAlgn="b"/>
                      <a:r>
                        <a:rPr lang="en-US" sz="1600" b="1" i="0" u="none" strike="noStrike">
                          <a:solidFill>
                            <a:srgbClr val="FFFFFF"/>
                          </a:solidFill>
                          <a:effectLst/>
                          <a:latin typeface="Aptos Narrow" panose="020B0004020202020204" pitchFamily="34" charset="0"/>
                        </a:rPr>
                        <a:t>Allowed Cost</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53D64"/>
                    </a:solidFill>
                  </a:tcPr>
                </a:tc>
                <a:extLst>
                  <a:ext uri="{0D108BD9-81ED-4DB2-BD59-A6C34878D82A}">
                    <a16:rowId xmlns:a16="http://schemas.microsoft.com/office/drawing/2014/main" val="625671320"/>
                  </a:ext>
                </a:extLst>
              </a:tr>
              <a:tr h="303465">
                <a:tc gridSpan="2">
                  <a:txBody>
                    <a:bodyPr/>
                    <a:lstStyle/>
                    <a:p>
                      <a:pPr algn="l" fontAlgn="t"/>
                      <a:r>
                        <a:rPr lang="en-US" sz="1600" b="1" i="0" u="none" strike="noStrike">
                          <a:solidFill>
                            <a:srgbClr val="000000"/>
                          </a:solidFill>
                          <a:effectLst/>
                          <a:latin typeface="Aptos Narrow" panose="020B0004020202020204" pitchFamily="34" charset="0"/>
                        </a:rPr>
                        <a:t>General DME</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extLst>
                  <a:ext uri="{0D108BD9-81ED-4DB2-BD59-A6C34878D82A}">
                    <a16:rowId xmlns:a16="http://schemas.microsoft.com/office/drawing/2014/main" val="3936157289"/>
                  </a:ext>
                </a:extLst>
              </a:tr>
              <a:tr h="303465">
                <a:tc>
                  <a:txBody>
                    <a:bodyPr/>
                    <a:lstStyle/>
                    <a:p>
                      <a:pPr algn="l" fontAlgn="t"/>
                      <a:r>
                        <a:rPr lang="en-US" sz="1600" b="0" i="0" u="none" strike="noStrike">
                          <a:solidFill>
                            <a:srgbClr val="000000"/>
                          </a:solidFill>
                          <a:effectLst/>
                          <a:latin typeface="Aptos Narrow" panose="020B0004020202020204" pitchFamily="34" charset="0"/>
                        </a:rPr>
                        <a:t>Wheelchairs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0.04% to 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18181672"/>
                  </a:ext>
                </a:extLst>
              </a:tr>
              <a:tr h="303465">
                <a:tc>
                  <a:txBody>
                    <a:bodyPr/>
                    <a:lstStyle/>
                    <a:p>
                      <a:pPr algn="l" fontAlgn="t"/>
                      <a:r>
                        <a:rPr lang="en-US" sz="1600" b="0" i="0" u="none" strike="noStrike">
                          <a:solidFill>
                            <a:srgbClr val="000000"/>
                          </a:solidFill>
                          <a:effectLst/>
                          <a:latin typeface="Aptos Narrow" panose="020B0004020202020204" pitchFamily="34" charset="0"/>
                        </a:rPr>
                        <a:t>Portable Oxygen</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0.01% to 0.01%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0128067"/>
                  </a:ext>
                </a:extLst>
              </a:tr>
              <a:tr h="303465">
                <a:tc>
                  <a:txBody>
                    <a:bodyPr/>
                    <a:lstStyle/>
                    <a:p>
                      <a:pPr algn="l" fontAlgn="t"/>
                      <a:r>
                        <a:rPr lang="en-US" sz="1600" b="0" i="0" u="none" strike="noStrike">
                          <a:solidFill>
                            <a:srgbClr val="000000"/>
                          </a:solidFill>
                          <a:effectLst/>
                          <a:latin typeface="Aptos Narrow" panose="020B0004020202020204" pitchFamily="34" charset="0"/>
                        </a:rPr>
                        <a:t>CPAP Machines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0.26% to 0.50%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55053865"/>
                  </a:ext>
                </a:extLst>
              </a:tr>
              <a:tr h="303465">
                <a:tc>
                  <a:txBody>
                    <a:bodyPr/>
                    <a:lstStyle/>
                    <a:p>
                      <a:pPr algn="l" fontAlgn="t"/>
                      <a:r>
                        <a:rPr lang="en-US" sz="1600" b="0" i="0" u="none" strike="noStrike">
                          <a:solidFill>
                            <a:srgbClr val="000000"/>
                          </a:solidFill>
                          <a:effectLst/>
                          <a:latin typeface="Aptos Narrow" panose="020B0004020202020204" pitchFamily="34" charset="0"/>
                        </a:rPr>
                        <a:t>Walkers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0.01% to 0.01%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2071884"/>
                  </a:ext>
                </a:extLst>
              </a:tr>
              <a:tr h="303465">
                <a:tc>
                  <a:txBody>
                    <a:bodyPr/>
                    <a:lstStyle/>
                    <a:p>
                      <a:pPr algn="l" fontAlgn="t"/>
                      <a:r>
                        <a:rPr lang="en-US" sz="1600" b="0" i="0" u="none" strike="noStrike">
                          <a:solidFill>
                            <a:srgbClr val="000000"/>
                          </a:solidFill>
                          <a:effectLst/>
                          <a:latin typeface="Aptos Narrow" panose="020B0004020202020204" pitchFamily="34" charset="0"/>
                        </a:rPr>
                        <a:t>Scooters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0.02% to 0.09%</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2475393"/>
                  </a:ext>
                </a:extLst>
              </a:tr>
              <a:tr h="303465">
                <a:tc>
                  <a:txBody>
                    <a:bodyPr/>
                    <a:lstStyle/>
                    <a:p>
                      <a:pPr algn="l" fontAlgn="t"/>
                      <a:r>
                        <a:rPr lang="en-US" sz="1600" b="0" i="0" u="none" strike="noStrike">
                          <a:solidFill>
                            <a:srgbClr val="000000"/>
                          </a:solidFill>
                          <a:effectLst/>
                          <a:latin typeface="Aptos Narrow" panose="020B0004020202020204" pitchFamily="34" charset="0"/>
                        </a:rPr>
                        <a:t>Hospital Beds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0.01% to 0.03%</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9816427"/>
                  </a:ext>
                </a:extLst>
              </a:tr>
              <a:tr h="303465">
                <a:tc gridSpan="2">
                  <a:txBody>
                    <a:bodyPr/>
                    <a:lstStyle/>
                    <a:p>
                      <a:pPr algn="l" fontAlgn="t"/>
                      <a:r>
                        <a:rPr lang="en-US" sz="1600" b="1" i="0" u="none" strike="noStrike">
                          <a:solidFill>
                            <a:srgbClr val="000000"/>
                          </a:solidFill>
                          <a:effectLst/>
                          <a:latin typeface="Aptos Narrow" panose="020B0004020202020204" pitchFamily="34" charset="0"/>
                        </a:rPr>
                        <a:t>Augmented Communication Devices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extLst>
                  <a:ext uri="{0D108BD9-81ED-4DB2-BD59-A6C34878D82A}">
                    <a16:rowId xmlns:a16="http://schemas.microsoft.com/office/drawing/2014/main" val="2268806561"/>
                  </a:ext>
                </a:extLst>
              </a:tr>
              <a:tr h="303465">
                <a:tc>
                  <a:txBody>
                    <a:bodyPr/>
                    <a:lstStyle/>
                    <a:p>
                      <a:pPr algn="l" fontAlgn="t"/>
                      <a:r>
                        <a:rPr lang="en-US" sz="1600" b="0" i="0" u="none" strike="noStrike">
                          <a:solidFill>
                            <a:srgbClr val="000000"/>
                          </a:solidFill>
                          <a:effectLst/>
                          <a:latin typeface="Aptos Narrow" panose="020B0004020202020204" pitchFamily="34" charset="0"/>
                        </a:rPr>
                        <a:t>High Tech</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0.04% to 0.11%</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40884428"/>
                  </a:ext>
                </a:extLst>
              </a:tr>
              <a:tr h="303465">
                <a:tc>
                  <a:txBody>
                    <a:bodyPr/>
                    <a:lstStyle/>
                    <a:p>
                      <a:pPr algn="l" fontAlgn="t"/>
                      <a:r>
                        <a:rPr lang="en-US" sz="1600" b="0" i="0" u="none" strike="noStrike">
                          <a:solidFill>
                            <a:srgbClr val="000000"/>
                          </a:solidFill>
                          <a:effectLst/>
                          <a:latin typeface="Aptos Narrow" panose="020B0004020202020204" pitchFamily="34" charset="0"/>
                        </a:rPr>
                        <a:t>Other</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0.05% to 0.15%</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76289705"/>
                  </a:ext>
                </a:extLst>
              </a:tr>
              <a:tr h="303465">
                <a:tc gridSpan="2">
                  <a:txBody>
                    <a:bodyPr/>
                    <a:lstStyle/>
                    <a:p>
                      <a:pPr algn="l" fontAlgn="t"/>
                      <a:r>
                        <a:rPr lang="en-US" sz="1600" b="1" i="0" u="none" strike="noStrike">
                          <a:solidFill>
                            <a:srgbClr val="000000"/>
                          </a:solidFill>
                          <a:effectLst/>
                          <a:latin typeface="Aptos Narrow" panose="020B0004020202020204" pitchFamily="34" charset="0"/>
                        </a:rPr>
                        <a:t>Neuromodulators</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hMerge="1">
                  <a:txBody>
                    <a:bodyPr/>
                    <a:lstStyle/>
                    <a:p>
                      <a:endParaRPr lang="en-US"/>
                    </a:p>
                  </a:txBody>
                  <a:tcPr/>
                </a:tc>
                <a:extLst>
                  <a:ext uri="{0D108BD9-81ED-4DB2-BD59-A6C34878D82A}">
                    <a16:rowId xmlns:a16="http://schemas.microsoft.com/office/drawing/2014/main" val="623247538"/>
                  </a:ext>
                </a:extLst>
              </a:tr>
              <a:tr h="303465">
                <a:tc>
                  <a:txBody>
                    <a:bodyPr/>
                    <a:lstStyle/>
                    <a:p>
                      <a:pPr algn="l" fontAlgn="t"/>
                      <a:r>
                        <a:rPr lang="en-US" sz="1600" b="0" i="0" u="none" strike="noStrike">
                          <a:solidFill>
                            <a:srgbClr val="000000"/>
                          </a:solidFill>
                          <a:effectLst/>
                          <a:latin typeface="Aptos Narrow" panose="020B0004020202020204" pitchFamily="34" charset="0"/>
                        </a:rPr>
                        <a:t>tDCS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0.00% to 0.00%</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9480503"/>
                  </a:ext>
                </a:extLst>
              </a:tr>
              <a:tr h="303465">
                <a:tc>
                  <a:txBody>
                    <a:bodyPr/>
                    <a:lstStyle/>
                    <a:p>
                      <a:pPr algn="l" fontAlgn="t"/>
                      <a:r>
                        <a:rPr lang="en-US" sz="1600" b="0" i="0" u="none" strike="noStrike">
                          <a:solidFill>
                            <a:srgbClr val="000000"/>
                          </a:solidFill>
                          <a:effectLst/>
                          <a:latin typeface="Aptos Narrow" panose="020B0004020202020204" pitchFamily="34" charset="0"/>
                        </a:rPr>
                        <a:t>tPEMF</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0.02% to 0.08%</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0700271"/>
                  </a:ext>
                </a:extLst>
              </a:tr>
              <a:tr h="314303">
                <a:tc>
                  <a:txBody>
                    <a:bodyPr/>
                    <a:lstStyle/>
                    <a:p>
                      <a:pPr algn="l" fontAlgn="t"/>
                      <a:r>
                        <a:rPr lang="en-US" sz="1600" b="0" i="0" u="none" strike="noStrike">
                          <a:solidFill>
                            <a:srgbClr val="000000"/>
                          </a:solidFill>
                          <a:effectLst/>
                          <a:latin typeface="Aptos Narrow" panose="020B0004020202020204" pitchFamily="34" charset="0"/>
                        </a:rPr>
                        <a:t>TENS</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tc>
                  <a:txBody>
                    <a:bodyPr/>
                    <a:lstStyle/>
                    <a:p>
                      <a:pPr algn="ctr" fontAlgn="t"/>
                      <a:r>
                        <a:rPr lang="en-US" sz="1600" b="0" i="0" u="none" strike="noStrike">
                          <a:solidFill>
                            <a:srgbClr val="000000"/>
                          </a:solidFill>
                          <a:effectLst/>
                          <a:latin typeface="Aptos Narrow" panose="020B0004020202020204" pitchFamily="34" charset="0"/>
                        </a:rPr>
                        <a:t>0.02% to 0.04%</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790956199"/>
                  </a:ext>
                </a:extLst>
              </a:tr>
              <a:tr h="314303">
                <a:tc>
                  <a:txBody>
                    <a:bodyPr/>
                    <a:lstStyle/>
                    <a:p>
                      <a:pPr algn="l" fontAlgn="t"/>
                      <a:r>
                        <a:rPr lang="en-US" sz="1600" b="1" i="0" u="none" strike="noStrike" dirty="0">
                          <a:solidFill>
                            <a:srgbClr val="000000"/>
                          </a:solidFill>
                          <a:effectLst/>
                          <a:latin typeface="Aptos Narrow" panose="020B0004020202020204" pitchFamily="34" charset="0"/>
                        </a:rPr>
                        <a:t>Total</a:t>
                      </a:r>
                    </a:p>
                  </a:txBody>
                  <a:tcPr marL="857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r>
                        <a:rPr lang="en-US" sz="1600" b="1" i="0" u="none" strike="noStrike" dirty="0">
                          <a:solidFill>
                            <a:srgbClr val="000000"/>
                          </a:solidFill>
                          <a:effectLst/>
                          <a:latin typeface="Aptos Narrow" panose="020B0004020202020204" pitchFamily="34" charset="0"/>
                        </a:rPr>
                        <a:t>0.42% to 1.16%</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17194218"/>
                  </a:ext>
                </a:extLst>
              </a:tr>
            </a:tbl>
          </a:graphicData>
        </a:graphic>
      </p:graphicFrame>
    </p:spTree>
    <p:extLst>
      <p:ext uri="{BB962C8B-B14F-4D97-AF65-F5344CB8AC3E}">
        <p14:creationId xmlns:p14="http://schemas.microsoft.com/office/powerpoint/2010/main" val="28813587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D71FD-96C2-3D13-1673-1339E24434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95E9CB-CE8D-AEA2-07C9-B0B0EA8808C3}"/>
              </a:ext>
            </a:extLst>
          </p:cNvPr>
          <p:cNvSpPr>
            <a:spLocks noGrp="1"/>
          </p:cNvSpPr>
          <p:nvPr>
            <p:ph type="title"/>
          </p:nvPr>
        </p:nvSpPr>
        <p:spPr/>
        <p:txBody>
          <a:bodyPr/>
          <a:lstStyle/>
          <a:p>
            <a:r>
              <a:rPr lang="en-US" dirty="0"/>
              <a:t>In Vitro Fertilization (IVF) Cycle Benefit Additions</a:t>
            </a:r>
          </a:p>
        </p:txBody>
      </p:sp>
      <p:sp>
        <p:nvSpPr>
          <p:cNvPr id="3" name="Text Placeholder 2">
            <a:extLst>
              <a:ext uri="{FF2B5EF4-FFF2-40B4-BE49-F238E27FC236}">
                <a16:creationId xmlns:a16="http://schemas.microsoft.com/office/drawing/2014/main" id="{ADE495AA-B796-B47E-F6F9-319D9FD1E70E}"/>
              </a:ext>
            </a:extLst>
          </p:cNvPr>
          <p:cNvSpPr>
            <a:spLocks noGrp="1"/>
          </p:cNvSpPr>
          <p:nvPr>
            <p:ph type="body" sz="quarter" idx="10"/>
          </p:nvPr>
        </p:nvSpPr>
        <p:spPr/>
        <p:txBody>
          <a:bodyPr>
            <a:normAutofit fontScale="85000" lnSpcReduction="20000"/>
          </a:bodyPr>
          <a:lstStyle/>
          <a:p>
            <a:r>
              <a:rPr lang="en-US" sz="2800" b="0" i="0" u="none" strike="noStrike" dirty="0">
                <a:solidFill>
                  <a:schemeClr val="tx1"/>
                </a:solidFill>
                <a:effectLst/>
                <a:latin typeface="+mj-lt"/>
              </a:rPr>
              <a:t>Three potential pathways were modeled for IVF</a:t>
            </a:r>
            <a:endParaRPr lang="en-US" b="1" dirty="0"/>
          </a:p>
        </p:txBody>
      </p:sp>
      <p:sp>
        <p:nvSpPr>
          <p:cNvPr id="6" name="Text Placeholder 5">
            <a:extLst>
              <a:ext uri="{FF2B5EF4-FFF2-40B4-BE49-F238E27FC236}">
                <a16:creationId xmlns:a16="http://schemas.microsoft.com/office/drawing/2014/main" id="{8975F032-3EC7-297C-E385-FA1F10B3CE2A}"/>
              </a:ext>
            </a:extLst>
          </p:cNvPr>
          <p:cNvSpPr>
            <a:spLocks noGrp="1"/>
          </p:cNvSpPr>
          <p:nvPr>
            <p:ph type="body" sz="quarter" idx="11"/>
          </p:nvPr>
        </p:nvSpPr>
        <p:spPr>
          <a:xfrm>
            <a:off x="776949" y="5630296"/>
            <a:ext cx="10910226" cy="654050"/>
          </a:xfrm>
        </p:spPr>
        <p:txBody>
          <a:bodyPr>
            <a:noAutofit/>
          </a:bodyPr>
          <a:lstStyle/>
          <a:p>
            <a:pPr marL="0" indent="0">
              <a:buNone/>
            </a:pPr>
            <a:r>
              <a:rPr lang="en-US" sz="1200" i="1" dirty="0"/>
              <a:t>*IVF medical care (as described above) for surrogate is included but payment to the surrogate for carrying the baby is not a covered benefit. Includes cost of health testing to the surrogate for the number </a:t>
            </a:r>
            <a:r>
              <a:rPr lang="en-US" sz="1200" i="1"/>
              <a:t>of testing rounds </a:t>
            </a:r>
            <a:r>
              <a:rPr lang="en-US" sz="1200" i="1" dirty="0"/>
              <a:t>specified. Tests include a blood screening panel, a medical evaluation, and a psychiatric evaluation. Outside of the testing costs, the unit cost of surrogacy is assumed to be equivalent to coverage for IVF for a non-surrogate according to the coverages selected.</a:t>
            </a:r>
          </a:p>
        </p:txBody>
      </p:sp>
      <p:pic>
        <p:nvPicPr>
          <p:cNvPr id="5" name="Picture 4">
            <a:extLst>
              <a:ext uri="{FF2B5EF4-FFF2-40B4-BE49-F238E27FC236}">
                <a16:creationId xmlns:a16="http://schemas.microsoft.com/office/drawing/2014/main" id="{7A125378-97C8-4F06-2677-969DB758354B}"/>
              </a:ext>
            </a:extLst>
          </p:cNvPr>
          <p:cNvPicPr>
            <a:picLocks noChangeAspect="1"/>
          </p:cNvPicPr>
          <p:nvPr/>
        </p:nvPicPr>
        <p:blipFill>
          <a:blip r:embed="rId3"/>
          <a:stretch>
            <a:fillRect/>
          </a:stretch>
        </p:blipFill>
        <p:spPr>
          <a:xfrm>
            <a:off x="1816906" y="1105469"/>
            <a:ext cx="8265852" cy="4409797"/>
          </a:xfrm>
          <a:prstGeom prst="rect">
            <a:avLst/>
          </a:prstGeom>
        </p:spPr>
      </p:pic>
    </p:spTree>
    <p:extLst>
      <p:ext uri="{BB962C8B-B14F-4D97-AF65-F5344CB8AC3E}">
        <p14:creationId xmlns:p14="http://schemas.microsoft.com/office/powerpoint/2010/main" val="167252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C93D0-8BD1-F45B-3FDC-59FBB10641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2F20DD-987C-B84A-DD1C-AFE6F8C22278}"/>
              </a:ext>
            </a:extLst>
          </p:cNvPr>
          <p:cNvSpPr>
            <a:spLocks noGrp="1"/>
          </p:cNvSpPr>
          <p:nvPr>
            <p:ph type="title"/>
          </p:nvPr>
        </p:nvSpPr>
        <p:spPr/>
        <p:txBody>
          <a:bodyPr/>
          <a:lstStyle/>
          <a:p>
            <a:r>
              <a:rPr lang="en-US" dirty="0"/>
              <a:t>In Vitro Fertilization (IVF) Cycle Benefit Additions</a:t>
            </a:r>
          </a:p>
        </p:txBody>
      </p:sp>
      <p:sp>
        <p:nvSpPr>
          <p:cNvPr id="3" name="Text Placeholder 2">
            <a:extLst>
              <a:ext uri="{FF2B5EF4-FFF2-40B4-BE49-F238E27FC236}">
                <a16:creationId xmlns:a16="http://schemas.microsoft.com/office/drawing/2014/main" id="{60C5482A-553F-5F91-B80D-E920E11C92B6}"/>
              </a:ext>
            </a:extLst>
          </p:cNvPr>
          <p:cNvSpPr>
            <a:spLocks noGrp="1"/>
          </p:cNvSpPr>
          <p:nvPr>
            <p:ph type="body" sz="quarter" idx="10"/>
          </p:nvPr>
        </p:nvSpPr>
        <p:spPr/>
        <p:txBody>
          <a:bodyPr>
            <a:normAutofit fontScale="92500" lnSpcReduction="20000"/>
          </a:bodyPr>
          <a:lstStyle/>
          <a:p>
            <a:r>
              <a:rPr lang="en-US" sz="2800" b="0" i="0" u="none" strike="noStrike" dirty="0">
                <a:solidFill>
                  <a:schemeClr val="tx1"/>
                </a:solidFill>
                <a:effectLst/>
                <a:latin typeface="+mj-lt"/>
              </a:rPr>
              <a:t>Three potential pathways were modeled for IVF</a:t>
            </a:r>
            <a:endParaRPr lang="en-US" b="1" dirty="0"/>
          </a:p>
        </p:txBody>
      </p:sp>
      <p:sp>
        <p:nvSpPr>
          <p:cNvPr id="4" name="Text Placeholder 3">
            <a:extLst>
              <a:ext uri="{FF2B5EF4-FFF2-40B4-BE49-F238E27FC236}">
                <a16:creationId xmlns:a16="http://schemas.microsoft.com/office/drawing/2014/main" id="{4C4231F4-B7DF-66F7-3B12-6350B03C6397}"/>
              </a:ext>
            </a:extLst>
          </p:cNvPr>
          <p:cNvSpPr>
            <a:spLocks noGrp="1"/>
          </p:cNvSpPr>
          <p:nvPr>
            <p:ph type="body" sz="quarter" idx="11"/>
          </p:nvPr>
        </p:nvSpPr>
        <p:spPr>
          <a:xfrm>
            <a:off x="321408" y="1643633"/>
            <a:ext cx="9717159" cy="4587392"/>
          </a:xfrm>
        </p:spPr>
        <p:txBody>
          <a:bodyPr>
            <a:normAutofit fontScale="85000" lnSpcReduction="20000"/>
          </a:bodyPr>
          <a:lstStyle/>
          <a:p>
            <a:r>
              <a:rPr lang="en-US" sz="2000" b="1" dirty="0"/>
              <a:t>Pathway A – 0.61% of Allowed</a:t>
            </a:r>
          </a:p>
          <a:p>
            <a:pPr lvl="1"/>
            <a:r>
              <a:rPr lang="en-US" sz="1900" dirty="0"/>
              <a:t>2 covered IVF cycles</a:t>
            </a:r>
          </a:p>
          <a:p>
            <a:pPr lvl="1"/>
            <a:r>
              <a:rPr lang="en-US" sz="1900" dirty="0"/>
              <a:t>2 rounds of embryo cryopreservation</a:t>
            </a:r>
          </a:p>
          <a:p>
            <a:pPr lvl="1"/>
            <a:r>
              <a:rPr lang="en-US" sz="1900" dirty="0"/>
              <a:t>6 months of embryo storage</a:t>
            </a:r>
          </a:p>
          <a:p>
            <a:pPr lvl="1"/>
            <a:r>
              <a:rPr lang="en-US" sz="1900" dirty="0"/>
              <a:t>2 transfers</a:t>
            </a:r>
          </a:p>
          <a:p>
            <a:r>
              <a:rPr lang="en-US" sz="2000" b="1" dirty="0"/>
              <a:t>Pathway B – 0.68% of Allowed</a:t>
            </a:r>
            <a:endParaRPr lang="en-US" sz="2000" dirty="0"/>
          </a:p>
          <a:p>
            <a:pPr lvl="1"/>
            <a:r>
              <a:rPr lang="en-US" sz="1900" dirty="0"/>
              <a:t>2 covered IVF cycles</a:t>
            </a:r>
          </a:p>
          <a:p>
            <a:pPr lvl="1"/>
            <a:r>
              <a:rPr lang="en-US" sz="1900" dirty="0"/>
              <a:t>2 rounds of embryo cryopreservation; </a:t>
            </a:r>
            <a:r>
              <a:rPr lang="en-US" sz="1900" dirty="0">
                <a:solidFill>
                  <a:srgbClr val="0070C0"/>
                </a:solidFill>
              </a:rPr>
              <a:t>2 rounds of donor sperm/egg cryopreservation</a:t>
            </a:r>
          </a:p>
          <a:p>
            <a:pPr lvl="1"/>
            <a:r>
              <a:rPr lang="en-US" sz="1900" dirty="0"/>
              <a:t>6 months of embryo storage; </a:t>
            </a:r>
            <a:r>
              <a:rPr lang="en-US" sz="1900" dirty="0">
                <a:solidFill>
                  <a:srgbClr val="0070C0"/>
                </a:solidFill>
              </a:rPr>
              <a:t>6 months of donor sperm/egg storage</a:t>
            </a:r>
          </a:p>
          <a:p>
            <a:pPr lvl="1"/>
            <a:r>
              <a:rPr lang="en-US" sz="1900" dirty="0">
                <a:solidFill>
                  <a:srgbClr val="0070C0"/>
                </a:solidFill>
              </a:rPr>
              <a:t>2 donor sperm vials; 4 donor eggs</a:t>
            </a:r>
          </a:p>
          <a:p>
            <a:pPr lvl="1"/>
            <a:r>
              <a:rPr lang="en-US" sz="1900" dirty="0"/>
              <a:t>8 transfers</a:t>
            </a:r>
          </a:p>
          <a:p>
            <a:r>
              <a:rPr lang="en-US" sz="2000" b="1" dirty="0"/>
              <a:t>Pathway C – 0.87% of Allowed</a:t>
            </a:r>
            <a:endParaRPr lang="en-US" sz="2000" dirty="0"/>
          </a:p>
          <a:p>
            <a:pPr lvl="1"/>
            <a:r>
              <a:rPr lang="en-US" sz="1900" dirty="0">
                <a:solidFill>
                  <a:srgbClr val="0070C0"/>
                </a:solidFill>
              </a:rPr>
              <a:t>3</a:t>
            </a:r>
            <a:r>
              <a:rPr lang="en-US" sz="1900" dirty="0"/>
              <a:t> covered IVF cycles</a:t>
            </a:r>
          </a:p>
          <a:p>
            <a:pPr lvl="1"/>
            <a:r>
              <a:rPr lang="en-US" sz="1900" dirty="0">
                <a:solidFill>
                  <a:srgbClr val="0070C0"/>
                </a:solidFill>
              </a:rPr>
              <a:t>3</a:t>
            </a:r>
            <a:r>
              <a:rPr lang="en-US" sz="1900" dirty="0"/>
              <a:t> rounds of embryo cryopreservation; </a:t>
            </a:r>
            <a:r>
              <a:rPr lang="en-US" sz="1900" dirty="0">
                <a:solidFill>
                  <a:srgbClr val="0070C0"/>
                </a:solidFill>
              </a:rPr>
              <a:t>3 </a:t>
            </a:r>
            <a:r>
              <a:rPr lang="en-US" sz="1900" dirty="0"/>
              <a:t>rounds of donor sperm/egg cryopreservation</a:t>
            </a:r>
          </a:p>
          <a:p>
            <a:pPr lvl="1"/>
            <a:r>
              <a:rPr lang="en-US" sz="1900" dirty="0">
                <a:solidFill>
                  <a:srgbClr val="0070C0"/>
                </a:solidFill>
              </a:rPr>
              <a:t>Unlimited</a:t>
            </a:r>
            <a:r>
              <a:rPr lang="en-US" sz="1900" dirty="0"/>
              <a:t> embryo storage; </a:t>
            </a:r>
            <a:r>
              <a:rPr lang="en-US" sz="1900" dirty="0">
                <a:solidFill>
                  <a:srgbClr val="0070C0"/>
                </a:solidFill>
              </a:rPr>
              <a:t>Unlimited</a:t>
            </a:r>
            <a:r>
              <a:rPr lang="en-US" sz="1900" dirty="0">
                <a:solidFill>
                  <a:srgbClr val="00B050"/>
                </a:solidFill>
              </a:rPr>
              <a:t> </a:t>
            </a:r>
            <a:r>
              <a:rPr lang="en-US" sz="1900" dirty="0"/>
              <a:t>donor sperm/egg storage</a:t>
            </a:r>
          </a:p>
          <a:p>
            <a:pPr lvl="1"/>
            <a:r>
              <a:rPr lang="en-US" sz="1900" dirty="0"/>
              <a:t>2 donor sperm vials; </a:t>
            </a:r>
            <a:r>
              <a:rPr lang="en-US" sz="1900" dirty="0">
                <a:solidFill>
                  <a:srgbClr val="0070C0"/>
                </a:solidFill>
              </a:rPr>
              <a:t>10 </a:t>
            </a:r>
            <a:r>
              <a:rPr lang="en-US" sz="1900" dirty="0"/>
              <a:t>donor eggs</a:t>
            </a:r>
          </a:p>
          <a:p>
            <a:pPr lvl="1"/>
            <a:r>
              <a:rPr lang="en-US" sz="1900" dirty="0">
                <a:solidFill>
                  <a:srgbClr val="0070C0"/>
                </a:solidFill>
              </a:rPr>
              <a:t>Unlimited</a:t>
            </a:r>
            <a:r>
              <a:rPr lang="en-US" sz="1900" dirty="0"/>
              <a:t> transfers</a:t>
            </a:r>
          </a:p>
          <a:p>
            <a:pPr lvl="1"/>
            <a:r>
              <a:rPr lang="en-US" sz="1900" dirty="0">
                <a:solidFill>
                  <a:srgbClr val="0070C0"/>
                </a:solidFill>
              </a:rPr>
              <a:t>IVF medical care for a surrogate according to the limitations above. Cost of surrogate not covered.</a:t>
            </a:r>
          </a:p>
          <a:p>
            <a:endParaRPr lang="en-US" sz="2000" dirty="0"/>
          </a:p>
        </p:txBody>
      </p:sp>
    </p:spTree>
    <p:extLst>
      <p:ext uri="{BB962C8B-B14F-4D97-AF65-F5344CB8AC3E}">
        <p14:creationId xmlns:p14="http://schemas.microsoft.com/office/powerpoint/2010/main" val="19633954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FC514-3454-C843-6FC5-D0E253AC9C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8D527F-CCCD-200F-3238-D7DCD2603140}"/>
              </a:ext>
            </a:extLst>
          </p:cNvPr>
          <p:cNvSpPr>
            <a:spLocks noGrp="1"/>
          </p:cNvSpPr>
          <p:nvPr>
            <p:ph type="title"/>
          </p:nvPr>
        </p:nvSpPr>
        <p:spPr/>
        <p:txBody>
          <a:bodyPr/>
          <a:lstStyle/>
          <a:p>
            <a:r>
              <a:rPr lang="en-US" dirty="0"/>
              <a:t>In Vitro Fertilization (IVF) Benefit Definitions</a:t>
            </a:r>
          </a:p>
        </p:txBody>
      </p:sp>
      <p:sp>
        <p:nvSpPr>
          <p:cNvPr id="3" name="Text Placeholder 2">
            <a:extLst>
              <a:ext uri="{FF2B5EF4-FFF2-40B4-BE49-F238E27FC236}">
                <a16:creationId xmlns:a16="http://schemas.microsoft.com/office/drawing/2014/main" id="{9255A32E-9F47-048C-0B98-2FE576F30638}"/>
              </a:ext>
            </a:extLst>
          </p:cNvPr>
          <p:cNvSpPr>
            <a:spLocks noGrp="1"/>
          </p:cNvSpPr>
          <p:nvPr>
            <p:ph type="body" sz="quarter" idx="10"/>
          </p:nvPr>
        </p:nvSpPr>
        <p:spPr/>
        <p:txBody>
          <a:bodyPr>
            <a:normAutofit fontScale="92500" lnSpcReduction="20000"/>
          </a:bodyPr>
          <a:lstStyle/>
          <a:p>
            <a:r>
              <a:rPr lang="en-US" sz="2800" b="0" i="0" u="none" strike="noStrike" dirty="0">
                <a:solidFill>
                  <a:schemeClr val="tx1"/>
                </a:solidFill>
                <a:effectLst/>
                <a:latin typeface="+mj-lt"/>
              </a:rPr>
              <a:t>Definitions used in Wakely’s pricing</a:t>
            </a:r>
            <a:endParaRPr lang="en-US" b="1" dirty="0"/>
          </a:p>
        </p:txBody>
      </p:sp>
      <p:graphicFrame>
        <p:nvGraphicFramePr>
          <p:cNvPr id="5" name="Table 4">
            <a:extLst>
              <a:ext uri="{FF2B5EF4-FFF2-40B4-BE49-F238E27FC236}">
                <a16:creationId xmlns:a16="http://schemas.microsoft.com/office/drawing/2014/main" id="{B786550E-FAD2-A337-E35A-F2372C52BFCB}"/>
              </a:ext>
            </a:extLst>
          </p:cNvPr>
          <p:cNvGraphicFramePr>
            <a:graphicFrameLocks noGrp="1"/>
          </p:cNvGraphicFramePr>
          <p:nvPr/>
        </p:nvGraphicFramePr>
        <p:xfrm>
          <a:off x="538971" y="1236573"/>
          <a:ext cx="10904507" cy="4709882"/>
        </p:xfrm>
        <a:graphic>
          <a:graphicData uri="http://schemas.openxmlformats.org/drawingml/2006/table">
            <a:tbl>
              <a:tblPr/>
              <a:tblGrid>
                <a:gridCol w="1975629">
                  <a:extLst>
                    <a:ext uri="{9D8B030D-6E8A-4147-A177-3AD203B41FA5}">
                      <a16:colId xmlns:a16="http://schemas.microsoft.com/office/drawing/2014/main" val="2374560482"/>
                    </a:ext>
                  </a:extLst>
                </a:gridCol>
                <a:gridCol w="8928878">
                  <a:extLst>
                    <a:ext uri="{9D8B030D-6E8A-4147-A177-3AD203B41FA5}">
                      <a16:colId xmlns:a16="http://schemas.microsoft.com/office/drawing/2014/main" val="3054616716"/>
                    </a:ext>
                  </a:extLst>
                </a:gridCol>
              </a:tblGrid>
              <a:tr h="503642">
                <a:tc>
                  <a:txBody>
                    <a:bodyPr/>
                    <a:lstStyle/>
                    <a:p>
                      <a:pPr algn="l" rtl="0" fontAlgn="ctr"/>
                      <a:r>
                        <a:rPr lang="en-US" sz="1600" b="1" i="0" u="none" strike="noStrike" dirty="0">
                          <a:solidFill>
                            <a:srgbClr val="FFFFFF"/>
                          </a:solidFill>
                          <a:effectLst/>
                          <a:latin typeface="+mj-lt"/>
                        </a:rPr>
                        <a:t> Benefit </a:t>
                      </a: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a:txBody>
                    <a:bodyPr/>
                    <a:lstStyle/>
                    <a:p>
                      <a:pPr algn="l" rtl="0" fontAlgn="ctr"/>
                      <a:r>
                        <a:rPr lang="en-US" sz="1600" b="1" i="0" u="none" strike="noStrike" dirty="0">
                          <a:solidFill>
                            <a:srgbClr val="FFFFFF"/>
                          </a:solidFill>
                          <a:effectLst/>
                          <a:latin typeface="+mj-lt"/>
                        </a:rPr>
                        <a:t> Benefit Description </a:t>
                      </a: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extLst>
                  <a:ext uri="{0D108BD9-81ED-4DB2-BD59-A6C34878D82A}">
                    <a16:rowId xmlns:a16="http://schemas.microsoft.com/office/drawing/2014/main" val="2007100950"/>
                  </a:ext>
                </a:extLst>
              </a:tr>
              <a:tr h="335761">
                <a:tc>
                  <a:txBody>
                    <a:bodyPr/>
                    <a:lstStyle/>
                    <a:p>
                      <a:pPr algn="l" fontAlgn="ctr"/>
                      <a:r>
                        <a:rPr lang="en-US" sz="1200" b="0" i="0" u="none" strike="noStrike" dirty="0">
                          <a:solidFill>
                            <a:srgbClr val="000000"/>
                          </a:solidFill>
                          <a:effectLst/>
                          <a:latin typeface="Aptos Narrow" panose="020B0004020202020204" pitchFamily="34" charset="0"/>
                        </a:rPr>
                        <a:t>Fertility Drugs, Extraction, and Fertilization</a:t>
                      </a:r>
                    </a:p>
                  </a:txBody>
                  <a:tcPr marL="0" marR="0" marT="0"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Aptos Narrow" panose="020B0004020202020204" pitchFamily="34" charset="0"/>
                        </a:rPr>
                        <a:t>The retrieval cycle is priced together. Wakely's understanding is that once a retrieval is begun, the costs for drugs, extraction, pre-implantation, and fertilization of embryo(s) will all happen in tandem. </a:t>
                      </a: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Additional cycles of retrieval are priced according to the likelihood of needing an additional retrieval (i.e., the likelihood of not achieving a successful live birth during the previous retrieval). </a:t>
                      </a:r>
                    </a:p>
                  </a:txBody>
                  <a:tcPr marL="0" marR="0" marT="0"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4231132"/>
                  </a:ext>
                </a:extLst>
              </a:tr>
              <a:tr h="318251">
                <a:tc>
                  <a:txBody>
                    <a:bodyPr/>
                    <a:lstStyle/>
                    <a:p>
                      <a:pPr algn="l" fontAlgn="ctr"/>
                      <a:r>
                        <a:rPr lang="en-US" sz="1200" b="0" i="0" u="none" strike="noStrike" dirty="0">
                          <a:solidFill>
                            <a:srgbClr val="000000"/>
                          </a:solidFill>
                          <a:effectLst/>
                          <a:latin typeface="Aptos Narrow" panose="020B0004020202020204" pitchFamily="34" charset="0"/>
                        </a:rPr>
                        <a:t>Embryo Preservation</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Aptos Narrow" panose="020B0004020202020204" pitchFamily="34" charset="0"/>
                        </a:rPr>
                        <a:t>The embryo preservation pricing includes both the cost of cryopreservation and the cost of storage for the defined time period. This assumes the cost of cryopreservation will be incurred once with each retrieval.</a:t>
                      </a: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This bucket counts the cost of cryopreservation and storage of fertilized embryos only. Preservation of eggs and sperm is handled elsewhere in this pricing.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11216251"/>
                  </a:ext>
                </a:extLst>
              </a:tr>
              <a:tr h="318251">
                <a:tc>
                  <a:txBody>
                    <a:bodyPr/>
                    <a:lstStyle/>
                    <a:p>
                      <a:pPr algn="l" fontAlgn="ctr"/>
                      <a:r>
                        <a:rPr lang="en-US" sz="1200" b="0" i="0" u="none" strike="noStrike">
                          <a:solidFill>
                            <a:srgbClr val="000000"/>
                          </a:solidFill>
                          <a:effectLst/>
                          <a:latin typeface="Aptos Narrow" panose="020B0004020202020204" pitchFamily="34" charset="0"/>
                        </a:rPr>
                        <a:t>Embryo Transfers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Aptos Narrow" panose="020B0004020202020204" pitchFamily="34" charset="0"/>
                        </a:rPr>
                        <a:t>The bucket prices the total cost of embryo transfers depending on the coverage limit listed. The pricing does not require that transfers be completed within a particular cycle of retrieval (i.e., if 5 total transfers are priced, 4 could occur in the first retrieval cycle and 1 in the second, depending on the viability of the eggs retrieved). </a:t>
                      </a: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Additional embryo transfers covered are priced according to the likelihood of needing another transfer (i.e., the likelihood of not achieving a successful live birth during the previous transfer). </a:t>
                      </a: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The cost of transfers assumes the market average mix of frozen embryo transfers and fresh embryo transfers.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3908090"/>
                  </a:ext>
                </a:extLst>
              </a:tr>
              <a:tr h="372911">
                <a:tc>
                  <a:txBody>
                    <a:bodyPr/>
                    <a:lstStyle/>
                    <a:p>
                      <a:pPr algn="l" fontAlgn="ctr"/>
                      <a:r>
                        <a:rPr lang="en-US" sz="1200" b="0" i="0" u="none" strike="noStrike">
                          <a:solidFill>
                            <a:srgbClr val="000000"/>
                          </a:solidFill>
                          <a:effectLst/>
                          <a:latin typeface="Aptos Narrow" panose="020B0004020202020204" pitchFamily="34" charset="0"/>
                        </a:rPr>
                        <a:t>Egg and Sperm Preservation</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Aptos Narrow" panose="020B0004020202020204" pitchFamily="34" charset="0"/>
                        </a:rPr>
                        <a:t>The egg and sperm preservation pricing includes both the cost of cryopreservation and the cost of storage for the defined time period. This assumes the cost of cryopreservation will be incurred once with each retrieval.</a:t>
                      </a:r>
                      <a:br>
                        <a:rPr lang="en-US" sz="1200" b="0" i="0" u="none" strike="noStrike" dirty="0">
                          <a:solidFill>
                            <a:srgbClr val="000000"/>
                          </a:solidFill>
                          <a:effectLst/>
                          <a:latin typeface="Aptos Narrow" panose="020B0004020202020204" pitchFamily="34" charset="0"/>
                        </a:rPr>
                      </a:br>
                      <a:r>
                        <a:rPr lang="en-US" sz="1200" b="0" i="0" u="none" strike="noStrike" dirty="0">
                          <a:solidFill>
                            <a:srgbClr val="000000"/>
                          </a:solidFill>
                          <a:effectLst/>
                          <a:latin typeface="Aptos Narrow" panose="020B0004020202020204" pitchFamily="34" charset="0"/>
                        </a:rPr>
                        <a:t>This bucket counts the cost of cryopreservation and storage of eggs and sperm only. Preservation of embryos is handled elsewhere in this pricing. </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2670322"/>
                  </a:ext>
                </a:extLst>
              </a:tr>
              <a:tr h="318251">
                <a:tc>
                  <a:txBody>
                    <a:bodyPr/>
                    <a:lstStyle/>
                    <a:p>
                      <a:pPr algn="l" fontAlgn="ctr"/>
                      <a:r>
                        <a:rPr lang="en-US" sz="1200" b="0" i="0" u="none" strike="noStrike">
                          <a:solidFill>
                            <a:srgbClr val="000000"/>
                          </a:solidFill>
                          <a:effectLst/>
                          <a:latin typeface="Aptos Narrow" panose="020B0004020202020204" pitchFamily="34" charset="0"/>
                        </a:rPr>
                        <a:t>Donors Sperm/Eggs</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Aptos Narrow" panose="020B0004020202020204" pitchFamily="34" charset="0"/>
                        </a:rPr>
                        <a:t>The cost of donor sperm and eggs are priced separately. Sperm units are measured in vials and eggs are measured per egg. This pricing only accounts for the cost of achieving the donation, not any costs to compensate the donor.</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0749911"/>
                  </a:ext>
                </a:extLst>
              </a:tr>
              <a:tr h="318251">
                <a:tc>
                  <a:txBody>
                    <a:bodyPr/>
                    <a:lstStyle/>
                    <a:p>
                      <a:pPr algn="l" fontAlgn="ctr"/>
                      <a:r>
                        <a:rPr lang="en-US" sz="1200" b="0" i="0" u="none" strike="noStrike">
                          <a:solidFill>
                            <a:srgbClr val="000000"/>
                          </a:solidFill>
                          <a:effectLst/>
                          <a:latin typeface="Aptos Narrow" panose="020B0004020202020204" pitchFamily="34" charset="0"/>
                        </a:rPr>
                        <a:t>Surrogacy</a:t>
                      </a:r>
                    </a:p>
                  </a:txBody>
                  <a:tcPr marL="0" marR="0" marT="0"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200" b="0" i="0" u="none" strike="noStrike" dirty="0">
                          <a:solidFill>
                            <a:srgbClr val="000000"/>
                          </a:solidFill>
                          <a:effectLst/>
                          <a:latin typeface="Aptos Narrow" panose="020B0004020202020204" pitchFamily="34" charset="0"/>
                        </a:rPr>
                        <a:t>IVF medical care (as described above) for surrogate is included but payment to the surrogate for carrying the baby is not a covered benefit. Includes cost of health testing to the surrogate for the number of tests rounds input. Tests include a blood screening panel, a medical evaluation, and a psychiatric evaluation. Outside of the testing costs, the unit cost of surrogacy is assumed to be equivalent to coverage for IVF for a non-surrogate according to the coverages selected.</a:t>
                      </a:r>
                    </a:p>
                  </a:txBody>
                  <a:tcPr marL="0" marR="0" marT="0" marB="0" anchor="b">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1027094"/>
                  </a:ext>
                </a:extLst>
              </a:tr>
            </a:tbl>
          </a:graphicData>
        </a:graphic>
      </p:graphicFrame>
    </p:spTree>
    <p:extLst>
      <p:ext uri="{BB962C8B-B14F-4D97-AF65-F5344CB8AC3E}">
        <p14:creationId xmlns:p14="http://schemas.microsoft.com/office/powerpoint/2010/main" val="28969160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A23B7-170A-747F-1393-B7C6C95D5B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FD7FC2-B034-53B6-9A2B-12D01C622C68}"/>
              </a:ext>
            </a:extLst>
          </p:cNvPr>
          <p:cNvSpPr>
            <a:spLocks noGrp="1"/>
          </p:cNvSpPr>
          <p:nvPr>
            <p:ph type="ctrTitle"/>
          </p:nvPr>
        </p:nvSpPr>
        <p:spPr>
          <a:xfrm>
            <a:off x="0" y="2242738"/>
            <a:ext cx="12192001" cy="989887"/>
          </a:xfrm>
        </p:spPr>
        <p:txBody>
          <a:bodyPr>
            <a:normAutofit fontScale="90000"/>
          </a:bodyPr>
          <a:lstStyle/>
          <a:p>
            <a:r>
              <a:rPr lang="en-US" dirty="0">
                <a:solidFill>
                  <a:schemeClr val="bg1"/>
                </a:solidFill>
              </a:rPr>
              <a:t>Questions?</a:t>
            </a:r>
            <a:br>
              <a:rPr lang="en-US" dirty="0">
                <a:solidFill>
                  <a:schemeClr val="bg1"/>
                </a:solidFill>
              </a:rPr>
            </a:br>
            <a:endParaRPr lang="en-US" dirty="0">
              <a:solidFill>
                <a:schemeClr val="bg1"/>
              </a:solidFill>
            </a:endParaRPr>
          </a:p>
        </p:txBody>
      </p:sp>
    </p:spTree>
    <p:extLst>
      <p:ext uri="{BB962C8B-B14F-4D97-AF65-F5344CB8AC3E}">
        <p14:creationId xmlns:p14="http://schemas.microsoft.com/office/powerpoint/2010/main" val="2417278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38226" y="2169987"/>
            <a:ext cx="7518724" cy="1047403"/>
          </a:xfrm>
        </p:spPr>
        <p:txBody>
          <a:bodyPr/>
          <a:lstStyle/>
          <a:p>
            <a:r>
              <a:rPr lang="en-US" sz="4400" dirty="0"/>
              <a:t>Disclosures and Limitations</a:t>
            </a:r>
          </a:p>
          <a:p>
            <a:endParaRPr lang="en-US" sz="4400" dirty="0"/>
          </a:p>
        </p:txBody>
      </p:sp>
    </p:spTree>
    <p:extLst>
      <p:ext uri="{BB962C8B-B14F-4D97-AF65-F5344CB8AC3E}">
        <p14:creationId xmlns:p14="http://schemas.microsoft.com/office/powerpoint/2010/main" val="1467390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3C485A0-4F0B-8056-5D83-AC8B19DACEFB}"/>
              </a:ext>
            </a:extLst>
          </p:cNvPr>
          <p:cNvSpPr txBox="1">
            <a:spLocks/>
          </p:cNvSpPr>
          <p:nvPr/>
        </p:nvSpPr>
        <p:spPr>
          <a:xfrm>
            <a:off x="404535" y="306879"/>
            <a:ext cx="10515600" cy="53864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a:solidFill>
                  <a:schemeClr val="accent1"/>
                </a:solidFill>
                <a:latin typeface="Arial" charset="0"/>
                <a:ea typeface="Arial" charset="0"/>
                <a:cs typeface="Arial"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Estimates are Draft for Illustrative &amp; Discussion Purposes</a:t>
            </a:r>
          </a:p>
        </p:txBody>
      </p:sp>
      <p:sp>
        <p:nvSpPr>
          <p:cNvPr id="2" name="Text Placeholder 4">
            <a:extLst>
              <a:ext uri="{FF2B5EF4-FFF2-40B4-BE49-F238E27FC236}">
                <a16:creationId xmlns:a16="http://schemas.microsoft.com/office/drawing/2014/main" id="{D2EEE108-BDF6-18BE-23A5-E78FBD99E237}"/>
              </a:ext>
            </a:extLst>
          </p:cNvPr>
          <p:cNvSpPr txBox="1">
            <a:spLocks/>
          </p:cNvSpPr>
          <p:nvPr/>
        </p:nvSpPr>
        <p:spPr>
          <a:xfrm>
            <a:off x="404535" y="1530656"/>
            <a:ext cx="9717159" cy="483223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chemeClr val="accent4"/>
              </a:buClr>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chemeClr val="accent4"/>
              </a:buClr>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chemeClr val="accent4"/>
              </a:buClr>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chemeClr val="accent4"/>
              </a:buClr>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chemeClr val="accent4"/>
              </a:buClr>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300"/>
              </a:spcAft>
              <a:buClrTx/>
              <a:buFont typeface="Wingdings" panose="05000000000000000000" pitchFamily="2" charset="2"/>
              <a:buNone/>
            </a:pPr>
            <a:r>
              <a:rPr lang="en-US" dirty="0"/>
              <a:t>The current estimates are still being refined and peer reviewed. Estimates shown today should be considered draft for illustrative and discussion purposes only.</a:t>
            </a:r>
          </a:p>
          <a:p>
            <a:pPr marL="0" indent="0">
              <a:spcAft>
                <a:spcPts val="300"/>
              </a:spcAft>
              <a:buClrTx/>
              <a:buFont typeface="Wingdings" panose="05000000000000000000" pitchFamily="2" charset="2"/>
              <a:buNone/>
            </a:pPr>
            <a:endParaRPr lang="en-US" dirty="0"/>
          </a:p>
          <a:p>
            <a:pPr marL="0" indent="0">
              <a:spcAft>
                <a:spcPts val="300"/>
              </a:spcAft>
              <a:buClrTx/>
              <a:buFont typeface="Wingdings" panose="05000000000000000000" pitchFamily="2" charset="2"/>
              <a:buNone/>
            </a:pPr>
            <a:r>
              <a:rPr lang="en-US" dirty="0"/>
              <a:t>Additionally, the application is contingent on meeting CMS regulations after deciding on a new benchmark plan.</a:t>
            </a:r>
          </a:p>
        </p:txBody>
      </p:sp>
      <p:pic>
        <p:nvPicPr>
          <p:cNvPr id="4" name="Picture 2" descr="523,159 BEST Draft IMAGES, STOCK PHOTOS &amp;amp; VECTORS | Adobe Stock">
            <a:extLst>
              <a:ext uri="{FF2B5EF4-FFF2-40B4-BE49-F238E27FC236}">
                <a16:creationId xmlns:a16="http://schemas.microsoft.com/office/drawing/2014/main" id="{A959A275-FACB-EF22-A95E-725E6B4C60D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9939" b="28412"/>
          <a:stretch/>
        </p:blipFill>
        <p:spPr bwMode="auto">
          <a:xfrm rot="20284328">
            <a:off x="7329310" y="4034992"/>
            <a:ext cx="5436703" cy="19860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1866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363" y="349062"/>
            <a:ext cx="10515600" cy="538643"/>
          </a:xfrm>
        </p:spPr>
        <p:txBody>
          <a:bodyPr>
            <a:normAutofit/>
          </a:bodyPr>
          <a:lstStyle/>
          <a:p>
            <a:r>
              <a:rPr lang="en-US" dirty="0"/>
              <a:t>Disclosures and Limitations</a:t>
            </a:r>
          </a:p>
        </p:txBody>
      </p:sp>
      <p:sp>
        <p:nvSpPr>
          <p:cNvPr id="3" name="Content Placeholder 2"/>
          <p:cNvSpPr>
            <a:spLocks noGrp="1"/>
          </p:cNvSpPr>
          <p:nvPr>
            <p:ph idx="1"/>
          </p:nvPr>
        </p:nvSpPr>
        <p:spPr>
          <a:xfrm>
            <a:off x="138753" y="1123121"/>
            <a:ext cx="11012819" cy="5068957"/>
          </a:xfrm>
        </p:spPr>
        <p:txBody>
          <a:bodyPr>
            <a:noAutofit/>
          </a:bodyPr>
          <a:lstStyle/>
          <a:p>
            <a:pPr lvl="0"/>
            <a:r>
              <a:rPr lang="en-US" sz="1200" b="1" dirty="0"/>
              <a:t>Responsible Actuaries. </a:t>
            </a:r>
            <a:r>
              <a:rPr lang="en-US" sz="1200" dirty="0"/>
              <a:t>Matt Sauter and Jenna Hegemann are the actuaries responsible for this document. Matt and Jenna are Associates of the Society of Actuaries and Members of the American Academy of Actuaries. They meet the Qualification Standards of the American Academy of Actuaries to issue this document. </a:t>
            </a:r>
          </a:p>
          <a:p>
            <a:pPr lvl="0"/>
            <a:r>
              <a:rPr lang="en-US" sz="1200" b="1" dirty="0"/>
              <a:t>Intended Users. </a:t>
            </a:r>
            <a:r>
              <a:rPr lang="en-US" sz="1200" dirty="0"/>
              <a:t>This information has been prepared for the sole use of the State of California stakeholders. Distribution to parties should be made in its entirety and should be evaluated only by qualified users. The parties receiving this document should retain their own actuarial experts in interpreting results. </a:t>
            </a:r>
          </a:p>
          <a:p>
            <a:pPr lvl="0"/>
            <a:r>
              <a:rPr lang="en-US" sz="1200" b="1" dirty="0"/>
              <a:t>Risks and Uncertainties</a:t>
            </a:r>
            <a:r>
              <a:rPr lang="en-US" sz="1200" dirty="0"/>
              <a:t>. The assumptions and resulting estimates included in this document and produced by the modeling are inherently uncertain. Users of the results should be qualified to use it and understand the results and the inherent uncertainty. Actual results may vary, potentially materially, from our estimates. Wakely does not warrant or guarantee that California and/or the issuers will attain the estimated values included in the document. It is the responsibility of those receiving this output to review the assumptions carefully and notify Wakely of any potential concerns. </a:t>
            </a:r>
          </a:p>
          <a:p>
            <a:pPr lvl="0"/>
            <a:r>
              <a:rPr lang="en-US" sz="1200" b="1" dirty="0"/>
              <a:t>Conflict of Interest. </a:t>
            </a:r>
            <a:r>
              <a:rPr lang="en-US" sz="1200" dirty="0"/>
              <a:t>Wakely provides actuarial services to a variety of clients throughout the health industry.  Our clients include commercial, Medicare, and Medicaid health plans, the federal government and state governments, medical providers, and other entities that operate in the domestic and international health insurance markets. Wakely has implemented various internal practices to reduce or eliminate conflict of interest risk in serving our various clients. Except as noted here, the responsible actuaries are financially independent and free from conflict concerning all matters related to performing the actuarial services underlying this analysis. </a:t>
            </a:r>
          </a:p>
          <a:p>
            <a:pPr lvl="0"/>
            <a:r>
              <a:rPr lang="en-US" sz="1200" b="1" dirty="0"/>
              <a:t>Data and Reliance. </a:t>
            </a:r>
            <a:r>
              <a:rPr lang="en-US" sz="1200" dirty="0"/>
              <a:t>The current summaries rely on plan documents for CA and other target states available on CMS’s website. As such, we have relied on others for data and assumptions used in the assignment. We have reviewed the data for reasonableness, but have not performed any independent audit or otherwise verified the accuracy of the data/information. If the underlying information is incomplete or inaccurate, our estimates may be impacted, potentially significantly. </a:t>
            </a:r>
          </a:p>
          <a:p>
            <a:pPr lvl="0"/>
            <a:r>
              <a:rPr lang="en-US" sz="1200" b="1" dirty="0"/>
              <a:t>Subsequent Events. </a:t>
            </a:r>
            <a:r>
              <a:rPr lang="en-US" sz="1200" dirty="0"/>
              <a:t>These analyses are based on the implicit assumption that the ACA will continue to be in effect in future years with no material change. Material changes in state or federal laws regarding health benefit plans may have a material impact on the results included in this report. Material changes as a result of Federal or state regulations may also have a material impact on the results. There are no specifically known relevant events subsequent to the date of engagement that would impact the results of this document.</a:t>
            </a:r>
          </a:p>
          <a:p>
            <a:pPr lvl="0"/>
            <a:r>
              <a:rPr lang="en-US" sz="1200" b="1" dirty="0"/>
              <a:t>Contents of Actuarial Report. </a:t>
            </a:r>
            <a:r>
              <a:rPr lang="en-US" sz="1200" dirty="0"/>
              <a:t>This document is not an actuarial report and does not comply with Actuarial Standards of Practice on communication. Once the analysis is complete, a full report will be provided the lists all data and assumptions used in the comparison of benefits for purposes of supporting EHB changes to CMS. </a:t>
            </a:r>
          </a:p>
        </p:txBody>
      </p:sp>
    </p:spTree>
    <p:extLst>
      <p:ext uri="{BB962C8B-B14F-4D97-AF65-F5344CB8AC3E}">
        <p14:creationId xmlns:p14="http://schemas.microsoft.com/office/powerpoint/2010/main" val="2602239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16870"/>
            <a:ext cx="9144001" cy="1526455"/>
          </a:xfrm>
        </p:spPr>
        <p:txBody>
          <a:bodyPr/>
          <a:lstStyle/>
          <a:p>
            <a:r>
              <a:rPr lang="en-US" dirty="0">
                <a:solidFill>
                  <a:schemeClr val="bg1"/>
                </a:solidFill>
              </a:rPr>
              <a:t>Federal Regulations</a:t>
            </a:r>
          </a:p>
        </p:txBody>
      </p:sp>
      <p:sp>
        <p:nvSpPr>
          <p:cNvPr id="3" name="Subtitle 2"/>
          <p:cNvSpPr>
            <a:spLocks noGrp="1"/>
          </p:cNvSpPr>
          <p:nvPr>
            <p:ph type="subTitle" idx="1"/>
          </p:nvPr>
        </p:nvSpPr>
        <p:spPr/>
        <p:txBody>
          <a:bodyPr/>
          <a:lstStyle/>
          <a:p>
            <a:endParaRPr lang="en-US" dirty="0">
              <a:solidFill>
                <a:schemeClr val="accent2"/>
              </a:solidFill>
            </a:endParaRPr>
          </a:p>
        </p:txBody>
      </p:sp>
    </p:spTree>
    <p:extLst>
      <p:ext uri="{BB962C8B-B14F-4D97-AF65-F5344CB8AC3E}">
        <p14:creationId xmlns:p14="http://schemas.microsoft.com/office/powerpoint/2010/main" val="3857181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206828"/>
            <a:ext cx="8276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p:cNvSpPr txBox="1"/>
          <p:nvPr/>
        </p:nvSpPr>
        <p:spPr>
          <a:xfrm>
            <a:off x="268764" y="333972"/>
            <a:ext cx="8069568"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Federal Regulations</a:t>
            </a:r>
            <a:endParaRPr lang="en-US" sz="3000" dirty="0">
              <a:solidFill>
                <a:schemeClr val="accent2"/>
              </a:solidFill>
              <a:latin typeface="Arial" charset="0"/>
              <a:ea typeface="Arial" charset="0"/>
              <a:cs typeface="Arial" charset="0"/>
            </a:endParaRPr>
          </a:p>
        </p:txBody>
      </p:sp>
      <p:sp>
        <p:nvSpPr>
          <p:cNvPr id="11" name="Content Placeholder 2"/>
          <p:cNvSpPr txBox="1">
            <a:spLocks/>
          </p:cNvSpPr>
          <p:nvPr/>
        </p:nvSpPr>
        <p:spPr>
          <a:xfrm>
            <a:off x="268764" y="887970"/>
            <a:ext cx="11326980" cy="53318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Under 45 CFR 156.111 states may select a new EHB-benchmark plan (BMP) for 2020 BY or later (finalized in 2019 NBPP) using one of 3 options:</a:t>
            </a:r>
            <a:endParaRPr lang="en-US" sz="1800" dirty="0"/>
          </a:p>
          <a:p>
            <a:pPr lvl="1">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Select an EHB-benchmark that another plan used for the 2017 BY</a:t>
            </a:r>
          </a:p>
          <a:p>
            <a:pPr lvl="1">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Replace one or more categories of EHB with another 2017 BY BMP</a:t>
            </a:r>
          </a:p>
          <a:p>
            <a:pPr lvl="1">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Select a new set of benefits to become the state’s EHB-benchmark plan, provided certain conditions are met. </a:t>
            </a:r>
            <a:r>
              <a:rPr lang="en-US" sz="1800" b="1" dirty="0">
                <a:latin typeface="Arial" charset="0"/>
                <a:ea typeface="Arial" charset="0"/>
                <a:cs typeface="Arial" charset="0"/>
              </a:rPr>
              <a:t>To date, states have only used this option.</a:t>
            </a:r>
            <a:endParaRPr lang="en-US" sz="1800" dirty="0">
              <a:latin typeface="Arial" charset="0"/>
              <a:ea typeface="Arial" charset="0"/>
              <a:cs typeface="Arial" charset="0"/>
            </a:endParaRPr>
          </a:p>
          <a:p>
            <a:pPr>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Applications for EHB BMP changes effective BY 2027 are due May 2025. States must:</a:t>
            </a:r>
          </a:p>
          <a:p>
            <a:pPr lvl="1">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Provide reasonable public comment period (2 weeks minimum).</a:t>
            </a:r>
          </a:p>
          <a:p>
            <a:pPr lvl="1">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Submit supporting documentation.</a:t>
            </a:r>
          </a:p>
          <a:p>
            <a:pPr lvl="1">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Fulfill typicality test standard (more on next slide). </a:t>
            </a:r>
          </a:p>
          <a:p>
            <a:pPr>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BMP cannot contain any:</a:t>
            </a:r>
          </a:p>
          <a:p>
            <a:pPr lvl="1">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Lifetime or annual limits or maximum dollars.</a:t>
            </a:r>
          </a:p>
          <a:p>
            <a:pPr lvl="1">
              <a:lnSpc>
                <a:spcPct val="100000"/>
              </a:lnSpc>
              <a:spcBef>
                <a:spcPts val="600"/>
              </a:spcBef>
              <a:spcAft>
                <a:spcPts val="300"/>
              </a:spcAft>
              <a:buClr>
                <a:schemeClr val="accent4"/>
              </a:buClr>
              <a:buFont typeface="Wingdings" panose="05000000000000000000" pitchFamily="2" charset="2"/>
              <a:buChar char="§"/>
            </a:pPr>
            <a:r>
              <a:rPr lang="en-US" sz="1800" dirty="0">
                <a:latin typeface="Arial" charset="0"/>
                <a:ea typeface="Arial" charset="0"/>
                <a:cs typeface="Arial" charset="0"/>
              </a:rPr>
              <a:t>Discriminatory benefits. E.g., foot care for diabetics revises to foot care as medically necessary.</a:t>
            </a:r>
          </a:p>
          <a:p>
            <a:pPr>
              <a:lnSpc>
                <a:spcPct val="100000"/>
              </a:lnSpc>
              <a:spcBef>
                <a:spcPts val="300"/>
              </a:spcBef>
              <a:spcAft>
                <a:spcPts val="300"/>
              </a:spcAft>
              <a:buClr>
                <a:schemeClr val="accent4"/>
              </a:buClr>
              <a:buFont typeface="Wingdings" panose="05000000000000000000" pitchFamily="2" charset="2"/>
              <a:buChar char="§"/>
            </a:pPr>
            <a:r>
              <a:rPr lang="en-US" sz="1800" dirty="0">
                <a:latin typeface="Arial" charset="0"/>
                <a:cs typeface="Arial" charset="0"/>
              </a:rPr>
              <a:t>CMS must approve any changes to the EHB BMP.</a:t>
            </a:r>
          </a:p>
          <a:p>
            <a:pPr>
              <a:lnSpc>
                <a:spcPct val="100000"/>
              </a:lnSpc>
              <a:spcBef>
                <a:spcPts val="300"/>
              </a:spcBef>
              <a:spcAft>
                <a:spcPts val="300"/>
              </a:spcAft>
              <a:buClr>
                <a:schemeClr val="accent4"/>
              </a:buClr>
              <a:buFont typeface="Wingdings" panose="05000000000000000000" pitchFamily="2" charset="2"/>
              <a:buChar char="§"/>
            </a:pPr>
            <a:endParaRPr lang="en-US" dirty="0">
              <a:latin typeface="Arial" charset="0"/>
              <a:ea typeface="Arial" charset="0"/>
              <a:cs typeface="Arial" charset="0"/>
            </a:endParaRPr>
          </a:p>
          <a:p>
            <a:pPr marL="457200" lvl="1" indent="0">
              <a:lnSpc>
                <a:spcPct val="100000"/>
              </a:lnSpc>
              <a:spcBef>
                <a:spcPts val="300"/>
              </a:spcBef>
              <a:spcAft>
                <a:spcPts val="300"/>
              </a:spcAft>
              <a:buClr>
                <a:schemeClr val="accent4"/>
              </a:buClr>
              <a:buNone/>
            </a:pPr>
            <a:endParaRPr lang="en-US" dirty="0">
              <a:latin typeface="Arial" charset="0"/>
              <a:ea typeface="Arial" charset="0"/>
              <a:cs typeface="Arial" charset="0"/>
            </a:endParaRPr>
          </a:p>
          <a:p>
            <a:pPr>
              <a:lnSpc>
                <a:spcPct val="100000"/>
              </a:lnSpc>
              <a:spcBef>
                <a:spcPts val="300"/>
              </a:spcBef>
              <a:spcAft>
                <a:spcPts val="300"/>
              </a:spcAft>
              <a:buClr>
                <a:schemeClr val="accent4"/>
              </a:buClr>
              <a:buFont typeface="Wingdings" panose="05000000000000000000" pitchFamily="2" charset="2"/>
              <a:buChar char="§"/>
            </a:pPr>
            <a:endParaRPr lang="en-US" sz="1800" dirty="0">
              <a:latin typeface="Arial" charset="0"/>
              <a:ea typeface="Arial" charset="0"/>
              <a:cs typeface="Arial" charset="0"/>
            </a:endParaRPr>
          </a:p>
          <a:p>
            <a:pPr>
              <a:lnSpc>
                <a:spcPct val="100000"/>
              </a:lnSpc>
              <a:spcBef>
                <a:spcPts val="300"/>
              </a:spcBef>
              <a:spcAft>
                <a:spcPts val="300"/>
              </a:spcAft>
              <a:buClr>
                <a:schemeClr val="accent4"/>
              </a:buClr>
              <a:buFont typeface="Wingdings" panose="05000000000000000000" pitchFamily="2" charset="2"/>
              <a:buChar char="§"/>
            </a:pPr>
            <a:endParaRPr lang="en-US" sz="2200" dirty="0">
              <a:solidFill>
                <a:schemeClr val="accent1">
                  <a:lumMod val="60000"/>
                  <a:lumOff val="40000"/>
                </a:schemeClr>
              </a:solidFill>
              <a:latin typeface="Arial" charset="0"/>
              <a:ea typeface="Arial" charset="0"/>
              <a:cs typeface="Arial" charset="0"/>
            </a:endParaRPr>
          </a:p>
          <a:p>
            <a:pPr lvl="1">
              <a:lnSpc>
                <a:spcPct val="100000"/>
              </a:lnSpc>
              <a:spcBef>
                <a:spcPts val="300"/>
              </a:spcBef>
              <a:spcAft>
                <a:spcPts val="300"/>
              </a:spcAft>
              <a:buClr>
                <a:schemeClr val="accent4"/>
              </a:buClr>
              <a:buFont typeface="Wingdings" panose="05000000000000000000" pitchFamily="2" charset="2"/>
              <a:buChar char="§"/>
            </a:pPr>
            <a:endParaRPr lang="en-US" sz="1800" dirty="0">
              <a:solidFill>
                <a:schemeClr val="accent1">
                  <a:lumMod val="60000"/>
                  <a:lumOff val="40000"/>
                </a:schemeClr>
              </a:solidFill>
              <a:latin typeface="Arial" charset="0"/>
              <a:ea typeface="Arial" charset="0"/>
              <a:cs typeface="Arial" charset="0"/>
            </a:endParaRPr>
          </a:p>
        </p:txBody>
      </p:sp>
    </p:spTree>
    <p:extLst>
      <p:ext uri="{BB962C8B-B14F-4D97-AF65-F5344CB8AC3E}">
        <p14:creationId xmlns:p14="http://schemas.microsoft.com/office/powerpoint/2010/main" val="1162405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206828"/>
            <a:ext cx="8276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p:cNvSpPr txBox="1"/>
          <p:nvPr/>
        </p:nvSpPr>
        <p:spPr>
          <a:xfrm>
            <a:off x="268764" y="333972"/>
            <a:ext cx="11326980"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Typicality Test Standard</a:t>
            </a:r>
            <a:endParaRPr lang="en-US" sz="3000" dirty="0">
              <a:solidFill>
                <a:schemeClr val="accent2"/>
              </a:solidFill>
              <a:latin typeface="Arial" charset="0"/>
              <a:ea typeface="Arial" charset="0"/>
              <a:cs typeface="Arial" charset="0"/>
            </a:endParaRPr>
          </a:p>
        </p:txBody>
      </p:sp>
      <p:sp>
        <p:nvSpPr>
          <p:cNvPr id="11" name="Content Placeholder 2"/>
          <p:cNvSpPr txBox="1">
            <a:spLocks/>
          </p:cNvSpPr>
          <p:nvPr/>
        </p:nvSpPr>
        <p:spPr>
          <a:xfrm>
            <a:off x="268764" y="1007984"/>
            <a:ext cx="11326980" cy="52118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300"/>
              </a:spcBef>
              <a:spcAft>
                <a:spcPts val="300"/>
              </a:spcAft>
              <a:buClr>
                <a:schemeClr val="accent4"/>
              </a:buClr>
              <a:buFont typeface="Wingdings" panose="05000000000000000000" pitchFamily="2" charset="2"/>
              <a:buChar char="§"/>
            </a:pPr>
            <a:endParaRPr lang="en-US" dirty="0">
              <a:latin typeface="Arial" charset="0"/>
              <a:ea typeface="Arial" charset="0"/>
              <a:cs typeface="Arial" charset="0"/>
            </a:endParaRPr>
          </a:p>
          <a:p>
            <a:pPr marL="457200" lvl="1" indent="0">
              <a:lnSpc>
                <a:spcPct val="100000"/>
              </a:lnSpc>
              <a:spcBef>
                <a:spcPts val="300"/>
              </a:spcBef>
              <a:spcAft>
                <a:spcPts val="300"/>
              </a:spcAft>
              <a:buClr>
                <a:schemeClr val="accent4"/>
              </a:buClr>
              <a:buNone/>
            </a:pPr>
            <a:endParaRPr lang="en-US" dirty="0">
              <a:latin typeface="Arial" charset="0"/>
              <a:ea typeface="Arial" charset="0"/>
              <a:cs typeface="Arial" charset="0"/>
            </a:endParaRPr>
          </a:p>
          <a:p>
            <a:pPr>
              <a:lnSpc>
                <a:spcPct val="100000"/>
              </a:lnSpc>
              <a:spcBef>
                <a:spcPts val="300"/>
              </a:spcBef>
              <a:spcAft>
                <a:spcPts val="300"/>
              </a:spcAft>
              <a:buClr>
                <a:schemeClr val="accent4"/>
              </a:buClr>
              <a:buFont typeface="Wingdings" panose="05000000000000000000" pitchFamily="2" charset="2"/>
              <a:buChar char="§"/>
            </a:pPr>
            <a:endParaRPr lang="en-US" sz="1800" dirty="0">
              <a:latin typeface="Arial" charset="0"/>
              <a:ea typeface="Arial" charset="0"/>
              <a:cs typeface="Arial" charset="0"/>
            </a:endParaRPr>
          </a:p>
          <a:p>
            <a:pPr>
              <a:lnSpc>
                <a:spcPct val="100000"/>
              </a:lnSpc>
              <a:spcBef>
                <a:spcPts val="300"/>
              </a:spcBef>
              <a:spcAft>
                <a:spcPts val="300"/>
              </a:spcAft>
              <a:buClr>
                <a:schemeClr val="accent4"/>
              </a:buClr>
              <a:buFont typeface="Wingdings" panose="05000000000000000000" pitchFamily="2" charset="2"/>
              <a:buChar char="§"/>
            </a:pPr>
            <a:endParaRPr lang="en-US" sz="2200" dirty="0">
              <a:solidFill>
                <a:schemeClr val="accent1">
                  <a:lumMod val="60000"/>
                  <a:lumOff val="40000"/>
                </a:schemeClr>
              </a:solidFill>
              <a:latin typeface="Arial" charset="0"/>
              <a:ea typeface="Arial" charset="0"/>
              <a:cs typeface="Arial" charset="0"/>
            </a:endParaRPr>
          </a:p>
          <a:p>
            <a:pPr lvl="1">
              <a:lnSpc>
                <a:spcPct val="100000"/>
              </a:lnSpc>
              <a:spcBef>
                <a:spcPts val="300"/>
              </a:spcBef>
              <a:spcAft>
                <a:spcPts val="300"/>
              </a:spcAft>
              <a:buClr>
                <a:schemeClr val="accent4"/>
              </a:buClr>
              <a:buFont typeface="Wingdings" panose="05000000000000000000" pitchFamily="2" charset="2"/>
              <a:buChar char="§"/>
            </a:pPr>
            <a:endParaRPr lang="en-US" sz="1800" dirty="0">
              <a:solidFill>
                <a:schemeClr val="accent1">
                  <a:lumMod val="60000"/>
                  <a:lumOff val="40000"/>
                </a:schemeClr>
              </a:solidFill>
              <a:latin typeface="Arial" charset="0"/>
              <a:ea typeface="Arial" charset="0"/>
              <a:cs typeface="Arial" charset="0"/>
            </a:endParaRPr>
          </a:p>
        </p:txBody>
      </p:sp>
      <p:sp>
        <p:nvSpPr>
          <p:cNvPr id="4" name="Content Placeholder 2">
            <a:extLst>
              <a:ext uri="{FF2B5EF4-FFF2-40B4-BE49-F238E27FC236}">
                <a16:creationId xmlns:a16="http://schemas.microsoft.com/office/drawing/2014/main" id="{22109D25-C5A2-DF6B-9326-05733D1E19EB}"/>
              </a:ext>
            </a:extLst>
          </p:cNvPr>
          <p:cNvSpPr txBox="1">
            <a:spLocks/>
          </p:cNvSpPr>
          <p:nvPr/>
        </p:nvSpPr>
        <p:spPr>
          <a:xfrm>
            <a:off x="268764" y="887970"/>
            <a:ext cx="11326980" cy="533185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600"/>
              </a:spcBef>
              <a:spcAft>
                <a:spcPts val="300"/>
              </a:spcAft>
              <a:buClr>
                <a:schemeClr val="accent4"/>
              </a:buClr>
              <a:buFont typeface="Wingdings" panose="05000000000000000000" pitchFamily="2" charset="2"/>
              <a:buChar char="§"/>
            </a:pPr>
            <a:r>
              <a:rPr lang="en-US" sz="1600" dirty="0">
                <a:solidFill>
                  <a:schemeClr val="tx1"/>
                </a:solidFill>
                <a:effectLst/>
                <a:latin typeface="+mn-lt"/>
                <a:ea typeface="Calibri" panose="020F0502020204030204" pitchFamily="34" charset="0"/>
              </a:rPr>
              <a:t>New EHB-benchmark plan must provide a scope of benefits that is as or more generous than the scope of benefits in the state’s least generous typical employer plan, and as or less generous than the scope of benefits in the state’s most generous typical employer plan.</a:t>
            </a:r>
          </a:p>
          <a:p>
            <a:pPr>
              <a:lnSpc>
                <a:spcPct val="100000"/>
              </a:lnSpc>
              <a:spcBef>
                <a:spcPts val="600"/>
              </a:spcBef>
              <a:spcAft>
                <a:spcPts val="300"/>
              </a:spcAft>
              <a:buClr>
                <a:schemeClr val="accent4"/>
              </a:buClr>
              <a:buFont typeface="Wingdings" panose="05000000000000000000" pitchFamily="2" charset="2"/>
              <a:buChar char="§"/>
            </a:pPr>
            <a:r>
              <a:rPr lang="en-US" sz="1600" b="1" dirty="0">
                <a:ea typeface="Arial" charset="0"/>
                <a:cs typeface="Arial" charset="0"/>
              </a:rPr>
              <a:t>Step 1 – Plan Comparisons</a:t>
            </a:r>
          </a:p>
          <a:p>
            <a:pPr lvl="1">
              <a:lnSpc>
                <a:spcPct val="100000"/>
              </a:lnSpc>
              <a:spcBef>
                <a:spcPts val="600"/>
              </a:spcBef>
              <a:spcAft>
                <a:spcPts val="300"/>
              </a:spcAft>
              <a:buClr>
                <a:schemeClr val="accent4"/>
              </a:buClr>
              <a:buFont typeface="Wingdings" panose="05000000000000000000" pitchFamily="2" charset="2"/>
              <a:buChar char="§"/>
            </a:pPr>
            <a:r>
              <a:rPr lang="en-US" sz="1600" dirty="0"/>
              <a:t>Identify and gather plan documents for eligible comparison plans for use in CMS testing. These options include:</a:t>
            </a:r>
          </a:p>
          <a:p>
            <a:pPr lvl="2">
              <a:lnSpc>
                <a:spcPct val="100000"/>
              </a:lnSpc>
              <a:spcBef>
                <a:spcPts val="600"/>
              </a:spcBef>
              <a:spcAft>
                <a:spcPts val="300"/>
              </a:spcAft>
              <a:buClr>
                <a:schemeClr val="accent4"/>
              </a:buClr>
              <a:buFont typeface="Wingdings" panose="05000000000000000000" pitchFamily="2" charset="2"/>
              <a:buChar char="§"/>
            </a:pPr>
            <a:r>
              <a:rPr lang="en-US" sz="1600" dirty="0"/>
              <a:t>One of the state’s 10 base-benchmark plan options established at 156.100 from which the state was able to select for the 2017 plan year; or</a:t>
            </a:r>
          </a:p>
          <a:p>
            <a:pPr lvl="2">
              <a:lnSpc>
                <a:spcPct val="100000"/>
              </a:lnSpc>
              <a:spcBef>
                <a:spcPts val="600"/>
              </a:spcBef>
              <a:spcAft>
                <a:spcPts val="300"/>
              </a:spcAft>
              <a:buClr>
                <a:schemeClr val="accent4"/>
              </a:buClr>
              <a:buFont typeface="Wingdings" panose="05000000000000000000" pitchFamily="2" charset="2"/>
              <a:buChar char="§"/>
            </a:pPr>
            <a:r>
              <a:rPr lang="en-US" sz="1600" dirty="0"/>
              <a:t>One of the five largest group plans provided the plans meet certain requirements like benefits in the plan are from a plan year beginning after December 31, 2013</a:t>
            </a:r>
          </a:p>
          <a:p>
            <a:pPr lvl="1">
              <a:lnSpc>
                <a:spcPct val="100000"/>
              </a:lnSpc>
              <a:spcBef>
                <a:spcPts val="600"/>
              </a:spcBef>
              <a:spcAft>
                <a:spcPts val="300"/>
              </a:spcAft>
              <a:buClr>
                <a:schemeClr val="accent4"/>
              </a:buClr>
              <a:buFont typeface="Wingdings" panose="05000000000000000000" pitchFamily="2" charset="2"/>
              <a:buChar char="§"/>
            </a:pPr>
            <a:r>
              <a:rPr lang="en-US" sz="1600" dirty="0"/>
              <a:t>Determine the least and most generous plans among that group.</a:t>
            </a:r>
          </a:p>
          <a:p>
            <a:pPr>
              <a:lnSpc>
                <a:spcPct val="100000"/>
              </a:lnSpc>
              <a:spcBef>
                <a:spcPts val="600"/>
              </a:spcBef>
              <a:spcAft>
                <a:spcPts val="300"/>
              </a:spcAft>
              <a:buClr>
                <a:schemeClr val="accent4"/>
              </a:buClr>
              <a:buFont typeface="Wingdings" panose="05000000000000000000" pitchFamily="2" charset="2"/>
              <a:buChar char="§"/>
            </a:pPr>
            <a:r>
              <a:rPr lang="en-US" sz="1600" b="1" dirty="0">
                <a:latin typeface="Arial" charset="0"/>
                <a:ea typeface="Arial" charset="0"/>
                <a:cs typeface="Arial" charset="0"/>
              </a:rPr>
              <a:t>Step 2 – Determine the “Room” to Add/Remove Benefits</a:t>
            </a:r>
          </a:p>
          <a:p>
            <a:pPr lvl="1">
              <a:lnSpc>
                <a:spcPct val="100000"/>
              </a:lnSpc>
              <a:spcBef>
                <a:spcPts val="600"/>
              </a:spcBef>
              <a:spcAft>
                <a:spcPts val="300"/>
              </a:spcAft>
              <a:buClr>
                <a:schemeClr val="accent4"/>
              </a:buClr>
              <a:buFont typeface="Wingdings" panose="05000000000000000000" pitchFamily="2" charset="2"/>
              <a:buChar char="§"/>
            </a:pPr>
            <a:r>
              <a:rPr lang="en-US" sz="1600" dirty="0"/>
              <a:t>Calculate the expected value of covering all of the benefits at 100 percent actuarial value in the proposed EHB-benchmark plan and the two comparison plans.</a:t>
            </a:r>
          </a:p>
          <a:p>
            <a:pPr lvl="1">
              <a:lnSpc>
                <a:spcPct val="100000"/>
              </a:lnSpc>
              <a:spcBef>
                <a:spcPts val="600"/>
              </a:spcBef>
              <a:spcAft>
                <a:spcPts val="300"/>
              </a:spcAft>
              <a:buClr>
                <a:schemeClr val="accent4"/>
              </a:buClr>
              <a:buFont typeface="Wingdings" panose="05000000000000000000" pitchFamily="2" charset="2"/>
              <a:buChar char="§"/>
            </a:pPr>
            <a:r>
              <a:rPr lang="en-US" sz="1600" dirty="0">
                <a:latin typeface="Arial" charset="0"/>
                <a:ea typeface="Arial" charset="0"/>
                <a:cs typeface="Arial" charset="0"/>
              </a:rPr>
              <a:t>Where the current benchmark falls in that range determines the room to add or remove benefits from the BMP.</a:t>
            </a:r>
          </a:p>
          <a:p>
            <a:pPr>
              <a:lnSpc>
                <a:spcPct val="100000"/>
              </a:lnSpc>
              <a:spcBef>
                <a:spcPts val="600"/>
              </a:spcBef>
              <a:spcAft>
                <a:spcPts val="300"/>
              </a:spcAft>
              <a:buClr>
                <a:schemeClr val="accent4"/>
              </a:buClr>
              <a:buFont typeface="Wingdings" panose="05000000000000000000" pitchFamily="2" charset="2"/>
              <a:buChar char="§"/>
            </a:pPr>
            <a:r>
              <a:rPr lang="en-US" sz="1600" b="1" dirty="0">
                <a:latin typeface="Arial" charset="0"/>
                <a:ea typeface="Arial" charset="0"/>
                <a:cs typeface="Arial" charset="0"/>
              </a:rPr>
              <a:t>Step 3 – Compare the Comparison Plans to the Proposed Benchmark</a:t>
            </a:r>
          </a:p>
          <a:p>
            <a:pPr lvl="1">
              <a:lnSpc>
                <a:spcPct val="100000"/>
              </a:lnSpc>
              <a:spcBef>
                <a:spcPts val="600"/>
              </a:spcBef>
              <a:spcAft>
                <a:spcPts val="300"/>
              </a:spcAft>
              <a:buClr>
                <a:schemeClr val="accent4"/>
              </a:buClr>
              <a:buFont typeface="Wingdings" panose="05000000000000000000" pitchFamily="2" charset="2"/>
              <a:buChar char="§"/>
            </a:pPr>
            <a:r>
              <a:rPr lang="en-US" sz="1600" dirty="0"/>
              <a:t>Determine the expected value of the new benchmark plan and confirm it falls in the typicality range. </a:t>
            </a:r>
          </a:p>
          <a:p>
            <a:pPr marL="457200" lvl="1" indent="0">
              <a:lnSpc>
                <a:spcPct val="100000"/>
              </a:lnSpc>
              <a:spcBef>
                <a:spcPts val="300"/>
              </a:spcBef>
              <a:spcAft>
                <a:spcPts val="300"/>
              </a:spcAft>
              <a:buClr>
                <a:schemeClr val="accent4"/>
              </a:buClr>
              <a:buNone/>
            </a:pPr>
            <a:endParaRPr lang="en-US" dirty="0">
              <a:latin typeface="Arial" charset="0"/>
              <a:ea typeface="Arial" charset="0"/>
              <a:cs typeface="Arial" charset="0"/>
            </a:endParaRPr>
          </a:p>
          <a:p>
            <a:pPr>
              <a:lnSpc>
                <a:spcPct val="100000"/>
              </a:lnSpc>
              <a:spcBef>
                <a:spcPts val="300"/>
              </a:spcBef>
              <a:spcAft>
                <a:spcPts val="300"/>
              </a:spcAft>
              <a:buClr>
                <a:schemeClr val="accent4"/>
              </a:buClr>
              <a:buFont typeface="Wingdings" panose="05000000000000000000" pitchFamily="2" charset="2"/>
              <a:buChar char="§"/>
            </a:pPr>
            <a:endParaRPr lang="en-US" sz="1800" dirty="0">
              <a:latin typeface="Arial" charset="0"/>
              <a:ea typeface="Arial" charset="0"/>
              <a:cs typeface="Arial" charset="0"/>
            </a:endParaRPr>
          </a:p>
          <a:p>
            <a:pPr>
              <a:lnSpc>
                <a:spcPct val="100000"/>
              </a:lnSpc>
              <a:spcBef>
                <a:spcPts val="300"/>
              </a:spcBef>
              <a:spcAft>
                <a:spcPts val="300"/>
              </a:spcAft>
              <a:buClr>
                <a:schemeClr val="accent4"/>
              </a:buClr>
              <a:buFont typeface="Wingdings" panose="05000000000000000000" pitchFamily="2" charset="2"/>
              <a:buChar char="§"/>
            </a:pPr>
            <a:endParaRPr lang="en-US" sz="2200" dirty="0">
              <a:solidFill>
                <a:schemeClr val="accent1">
                  <a:lumMod val="60000"/>
                  <a:lumOff val="40000"/>
                </a:schemeClr>
              </a:solidFill>
              <a:latin typeface="Arial" charset="0"/>
              <a:ea typeface="Arial" charset="0"/>
              <a:cs typeface="Arial" charset="0"/>
            </a:endParaRPr>
          </a:p>
          <a:p>
            <a:pPr lvl="1">
              <a:lnSpc>
                <a:spcPct val="100000"/>
              </a:lnSpc>
              <a:spcBef>
                <a:spcPts val="300"/>
              </a:spcBef>
              <a:spcAft>
                <a:spcPts val="300"/>
              </a:spcAft>
              <a:buClr>
                <a:schemeClr val="accent4"/>
              </a:buClr>
              <a:buFont typeface="Wingdings" panose="05000000000000000000" pitchFamily="2" charset="2"/>
              <a:buChar char="§"/>
            </a:pPr>
            <a:endParaRPr lang="en-US" sz="1800" dirty="0">
              <a:solidFill>
                <a:schemeClr val="accent1">
                  <a:lumMod val="60000"/>
                  <a:lumOff val="40000"/>
                </a:schemeClr>
              </a:solidFill>
              <a:latin typeface="Arial" charset="0"/>
              <a:ea typeface="Arial" charset="0"/>
              <a:cs typeface="Arial" charset="0"/>
            </a:endParaRPr>
          </a:p>
        </p:txBody>
      </p:sp>
    </p:spTree>
    <p:extLst>
      <p:ext uri="{BB962C8B-B14F-4D97-AF65-F5344CB8AC3E}">
        <p14:creationId xmlns:p14="http://schemas.microsoft.com/office/powerpoint/2010/main" val="3248696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57454-8EDE-1E40-E99D-A76971B3F9EA}"/>
              </a:ext>
            </a:extLst>
          </p:cNvPr>
          <p:cNvSpPr>
            <a:spLocks noGrp="1"/>
          </p:cNvSpPr>
          <p:nvPr>
            <p:ph type="title"/>
          </p:nvPr>
        </p:nvSpPr>
        <p:spPr/>
        <p:txBody>
          <a:bodyPr/>
          <a:lstStyle/>
          <a:p>
            <a:r>
              <a:rPr lang="en-US" dirty="0"/>
              <a:t>Typicality Test</a:t>
            </a:r>
          </a:p>
        </p:txBody>
      </p:sp>
      <p:sp>
        <p:nvSpPr>
          <p:cNvPr id="3" name="Text Placeholder 2">
            <a:extLst>
              <a:ext uri="{FF2B5EF4-FFF2-40B4-BE49-F238E27FC236}">
                <a16:creationId xmlns:a16="http://schemas.microsoft.com/office/drawing/2014/main" id="{8364483A-0054-5628-DDC2-829EE1B344DA}"/>
              </a:ext>
            </a:extLst>
          </p:cNvPr>
          <p:cNvSpPr>
            <a:spLocks noGrp="1"/>
          </p:cNvSpPr>
          <p:nvPr>
            <p:ph type="body" sz="quarter" idx="10"/>
          </p:nvPr>
        </p:nvSpPr>
        <p:spPr>
          <a:xfrm>
            <a:off x="321408" y="728665"/>
            <a:ext cx="10515925" cy="376804"/>
          </a:xfrm>
        </p:spPr>
        <p:txBody>
          <a:bodyPr>
            <a:noAutofit/>
          </a:bodyPr>
          <a:lstStyle/>
          <a:p>
            <a:r>
              <a:rPr lang="en-US" sz="2400" dirty="0">
                <a:solidFill>
                  <a:schemeClr val="accent2"/>
                </a:solidFill>
                <a:latin typeface="Arial" charset="0"/>
                <a:cs typeface="Arial" charset="0"/>
              </a:rPr>
              <a:t>Determining the Most Generous Plan</a:t>
            </a:r>
          </a:p>
        </p:txBody>
      </p:sp>
      <p:sp>
        <p:nvSpPr>
          <p:cNvPr id="4" name="Text Placeholder 3">
            <a:extLst>
              <a:ext uri="{FF2B5EF4-FFF2-40B4-BE49-F238E27FC236}">
                <a16:creationId xmlns:a16="http://schemas.microsoft.com/office/drawing/2014/main" id="{99CE212A-5B50-98AD-E89F-AD1C5D659A71}"/>
              </a:ext>
            </a:extLst>
          </p:cNvPr>
          <p:cNvSpPr>
            <a:spLocks noGrp="1"/>
          </p:cNvSpPr>
          <p:nvPr>
            <p:ph type="body" sz="quarter" idx="11"/>
          </p:nvPr>
        </p:nvSpPr>
        <p:spPr>
          <a:xfrm>
            <a:off x="321408" y="1398060"/>
            <a:ext cx="10402817" cy="4501029"/>
          </a:xfrm>
        </p:spPr>
        <p:txBody>
          <a:bodyPr>
            <a:normAutofit/>
          </a:bodyPr>
          <a:lstStyle/>
          <a:p>
            <a:r>
              <a:rPr lang="en-US" sz="2400" dirty="0"/>
              <a:t>Compare the 10 base-benchmark plan options (including the current EHB benchmark plan) with respect to ~100 benefits.</a:t>
            </a:r>
          </a:p>
          <a:p>
            <a:r>
              <a:rPr lang="en-US" sz="2400" dirty="0"/>
              <a:t>Identify benefits where offerings differ between the 10 plans and determine an allowed cost of each offering. </a:t>
            </a:r>
          </a:p>
          <a:p>
            <a:r>
              <a:rPr lang="en-US" sz="2400" dirty="0"/>
              <a:t>The plan with the largest allowed cost total is the most generous plan. </a:t>
            </a:r>
          </a:p>
          <a:p>
            <a:r>
              <a:rPr lang="en-US" sz="2400" dirty="0"/>
              <a:t>Kaiser Large Group Traditional Plan for the University of California was deemed the most generous plan. Key drivers of this are:</a:t>
            </a:r>
          </a:p>
          <a:p>
            <a:pPr lvl="1"/>
            <a:r>
              <a:rPr lang="en-US" sz="2000" dirty="0"/>
              <a:t>Coverage of infertility services (diagnosis, AI, IVF, etc.)</a:t>
            </a:r>
          </a:p>
          <a:p>
            <a:pPr lvl="1"/>
            <a:r>
              <a:rPr lang="en-US" sz="2000" dirty="0"/>
              <a:t>Rich DME coverage</a:t>
            </a:r>
          </a:p>
          <a:p>
            <a:pPr lvl="1"/>
            <a:r>
              <a:rPr lang="en-US" sz="2000" dirty="0"/>
              <a:t>Hearing aid coverage</a:t>
            </a:r>
          </a:p>
          <a:p>
            <a:pPr lvl="1"/>
            <a:r>
              <a:rPr lang="en-US" sz="2000" dirty="0"/>
              <a:t>Chiropractic care coverage</a:t>
            </a:r>
          </a:p>
        </p:txBody>
      </p:sp>
    </p:spTree>
    <p:extLst>
      <p:ext uri="{BB962C8B-B14F-4D97-AF65-F5344CB8AC3E}">
        <p14:creationId xmlns:p14="http://schemas.microsoft.com/office/powerpoint/2010/main" val="698956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2697E-3682-1733-68E7-6CE3FAC515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CAC19-3235-2168-B03C-3D5DD24FD86F}"/>
              </a:ext>
            </a:extLst>
          </p:cNvPr>
          <p:cNvSpPr>
            <a:spLocks noGrp="1"/>
          </p:cNvSpPr>
          <p:nvPr>
            <p:ph type="ctrTitle"/>
          </p:nvPr>
        </p:nvSpPr>
        <p:spPr>
          <a:xfrm>
            <a:off x="0" y="2242738"/>
            <a:ext cx="12192001" cy="989887"/>
          </a:xfrm>
        </p:spPr>
        <p:txBody>
          <a:bodyPr>
            <a:normAutofit/>
          </a:bodyPr>
          <a:lstStyle/>
          <a:p>
            <a:r>
              <a:rPr lang="en-US" dirty="0">
                <a:solidFill>
                  <a:schemeClr val="bg1"/>
                </a:solidFill>
              </a:rPr>
              <a:t>Benefit Pricing and Benefit Options</a:t>
            </a:r>
          </a:p>
        </p:txBody>
      </p:sp>
    </p:spTree>
    <p:extLst>
      <p:ext uri="{BB962C8B-B14F-4D97-AF65-F5344CB8AC3E}">
        <p14:creationId xmlns:p14="http://schemas.microsoft.com/office/powerpoint/2010/main" val="613214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206828"/>
            <a:ext cx="8276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p:cNvSpPr txBox="1"/>
          <p:nvPr/>
        </p:nvSpPr>
        <p:spPr>
          <a:xfrm>
            <a:off x="268762" y="127866"/>
            <a:ext cx="8069568"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Benefit Pricing &amp; Selection</a:t>
            </a:r>
            <a:endParaRPr lang="en-US" sz="3000" dirty="0">
              <a:solidFill>
                <a:schemeClr val="accent2"/>
              </a:solidFill>
              <a:latin typeface="Arial" charset="0"/>
              <a:ea typeface="Arial" charset="0"/>
              <a:cs typeface="Arial" charset="0"/>
            </a:endParaRPr>
          </a:p>
        </p:txBody>
      </p:sp>
      <p:sp>
        <p:nvSpPr>
          <p:cNvPr id="12" name="TextBox 11"/>
          <p:cNvSpPr txBox="1"/>
          <p:nvPr/>
        </p:nvSpPr>
        <p:spPr>
          <a:xfrm>
            <a:off x="268764" y="610971"/>
            <a:ext cx="2478564" cy="461665"/>
          </a:xfrm>
          <a:prstGeom prst="rect">
            <a:avLst/>
          </a:prstGeom>
          <a:noFill/>
        </p:spPr>
        <p:txBody>
          <a:bodyPr wrap="none" rtlCol="0" anchor="ctr">
            <a:spAutoFit/>
          </a:bodyPr>
          <a:lstStyle/>
          <a:p>
            <a:r>
              <a:rPr lang="en-US" sz="2400" dirty="0">
                <a:solidFill>
                  <a:schemeClr val="accent2"/>
                </a:solidFill>
                <a:latin typeface="Arial" charset="0"/>
                <a:ea typeface="Arial" charset="0"/>
                <a:cs typeface="Arial" charset="0"/>
              </a:rPr>
              <a:t>Changes to EHB</a:t>
            </a:r>
            <a:endParaRPr lang="en-US" sz="2400" b="1" dirty="0">
              <a:solidFill>
                <a:schemeClr val="accent2"/>
              </a:solidFill>
              <a:latin typeface="Arial" charset="0"/>
              <a:ea typeface="Arial" charset="0"/>
              <a:cs typeface="Arial" charset="0"/>
            </a:endParaRPr>
          </a:p>
        </p:txBody>
      </p:sp>
      <p:sp>
        <p:nvSpPr>
          <p:cNvPr id="8" name="Content Placeholder 2"/>
          <p:cNvSpPr txBox="1">
            <a:spLocks/>
          </p:cNvSpPr>
          <p:nvPr/>
        </p:nvSpPr>
        <p:spPr>
          <a:xfrm>
            <a:off x="268762" y="1336418"/>
            <a:ext cx="11544547" cy="47691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buClr>
                <a:schemeClr val="accent4"/>
              </a:buClr>
              <a:buFont typeface="Wingdings" panose="05000000000000000000" pitchFamily="2" charset="2"/>
              <a:buChar char="§"/>
            </a:pPr>
            <a:r>
              <a:rPr lang="en-US" dirty="0"/>
              <a:t>Wakely evaluated the value of each benefit being considered for inclusion in the 2027 benchmark plan.</a:t>
            </a:r>
          </a:p>
          <a:p>
            <a:pPr>
              <a:spcAft>
                <a:spcPts val="1200"/>
              </a:spcAft>
              <a:buClr>
                <a:schemeClr val="accent4"/>
              </a:buClr>
              <a:buFont typeface="Wingdings" panose="05000000000000000000" pitchFamily="2" charset="2"/>
              <a:buChar char="§"/>
            </a:pPr>
            <a:r>
              <a:rPr lang="en-US" dirty="0"/>
              <a:t>Benefits priced using ACA data, publicly available data, CA issuer input, and actuarial judgement.</a:t>
            </a:r>
          </a:p>
          <a:p>
            <a:pPr>
              <a:spcAft>
                <a:spcPts val="1200"/>
              </a:spcAft>
              <a:buClr>
                <a:schemeClr val="accent4"/>
              </a:buClr>
              <a:buFont typeface="Wingdings" panose="05000000000000000000" pitchFamily="2" charset="2"/>
              <a:buChar char="§"/>
            </a:pPr>
            <a:r>
              <a:rPr lang="en-US" dirty="0"/>
              <a:t>Compare newly proposed benchmark plan options against typicality test for compliance. </a:t>
            </a:r>
          </a:p>
          <a:p>
            <a:pPr>
              <a:spcAft>
                <a:spcPts val="1200"/>
              </a:spcAft>
              <a:buClr>
                <a:schemeClr val="accent4"/>
              </a:buClr>
              <a:buFont typeface="Wingdings" panose="05000000000000000000" pitchFamily="2" charset="2"/>
              <a:buChar char="§"/>
            </a:pPr>
            <a:r>
              <a:rPr lang="en-US" dirty="0"/>
              <a:t>If the new proposed benchmark plan is less rich than the value of the typicality test, the proposed benchmark plan is a valid option.</a:t>
            </a:r>
            <a:endParaRPr lang="en-US" sz="2400" dirty="0"/>
          </a:p>
          <a:p>
            <a:pPr marL="0" indent="0">
              <a:buNone/>
            </a:pPr>
            <a:endParaRPr lang="en-US" dirty="0"/>
          </a:p>
        </p:txBody>
      </p:sp>
    </p:spTree>
    <p:extLst>
      <p:ext uri="{BB962C8B-B14F-4D97-AF65-F5344CB8AC3E}">
        <p14:creationId xmlns:p14="http://schemas.microsoft.com/office/powerpoint/2010/main" val="1720738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9021A-AD9D-A2AB-3D31-95994BBD2A09}"/>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C68711DE-6063-92B4-6221-0098A6095DA7}"/>
              </a:ext>
            </a:extLst>
          </p:cNvPr>
          <p:cNvSpPr/>
          <p:nvPr/>
        </p:nvSpPr>
        <p:spPr>
          <a:xfrm>
            <a:off x="0" y="206828"/>
            <a:ext cx="82769" cy="80115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a:extLst>
              <a:ext uri="{FF2B5EF4-FFF2-40B4-BE49-F238E27FC236}">
                <a16:creationId xmlns:a16="http://schemas.microsoft.com/office/drawing/2014/main" id="{5F3D7FCF-62AE-3D92-4E4B-9579795E972F}"/>
              </a:ext>
            </a:extLst>
          </p:cNvPr>
          <p:cNvSpPr txBox="1"/>
          <p:nvPr/>
        </p:nvSpPr>
        <p:spPr>
          <a:xfrm>
            <a:off x="268762" y="127866"/>
            <a:ext cx="8069568" cy="553998"/>
          </a:xfrm>
          <a:prstGeom prst="rect">
            <a:avLst/>
          </a:prstGeom>
          <a:noFill/>
        </p:spPr>
        <p:txBody>
          <a:bodyPr wrap="square" rtlCol="0" anchor="ctr">
            <a:spAutoFit/>
          </a:bodyPr>
          <a:lstStyle/>
          <a:p>
            <a:r>
              <a:rPr lang="en-US" sz="3000" dirty="0">
                <a:solidFill>
                  <a:schemeClr val="accent1"/>
                </a:solidFill>
                <a:latin typeface="Arial" charset="0"/>
                <a:ea typeface="Arial" charset="0"/>
                <a:cs typeface="Arial" charset="0"/>
              </a:rPr>
              <a:t>Benefit Pricing &amp; Selection</a:t>
            </a:r>
            <a:endParaRPr lang="en-US" sz="3000" dirty="0">
              <a:solidFill>
                <a:schemeClr val="accent2"/>
              </a:solidFill>
              <a:latin typeface="Arial" charset="0"/>
              <a:ea typeface="Arial" charset="0"/>
              <a:cs typeface="Arial" charset="0"/>
            </a:endParaRPr>
          </a:p>
        </p:txBody>
      </p:sp>
      <p:sp>
        <p:nvSpPr>
          <p:cNvPr id="12" name="TextBox 11">
            <a:extLst>
              <a:ext uri="{FF2B5EF4-FFF2-40B4-BE49-F238E27FC236}">
                <a16:creationId xmlns:a16="http://schemas.microsoft.com/office/drawing/2014/main" id="{F4B0348B-4EAC-26BC-F115-EC921FA41900}"/>
              </a:ext>
            </a:extLst>
          </p:cNvPr>
          <p:cNvSpPr txBox="1"/>
          <p:nvPr/>
        </p:nvSpPr>
        <p:spPr>
          <a:xfrm>
            <a:off x="268764" y="610971"/>
            <a:ext cx="6040436" cy="461665"/>
          </a:xfrm>
          <a:prstGeom prst="rect">
            <a:avLst/>
          </a:prstGeom>
          <a:noFill/>
        </p:spPr>
        <p:txBody>
          <a:bodyPr wrap="none" rtlCol="0" anchor="ctr">
            <a:spAutoFit/>
          </a:bodyPr>
          <a:lstStyle/>
          <a:p>
            <a:r>
              <a:rPr lang="en-US" sz="2400" dirty="0">
                <a:solidFill>
                  <a:schemeClr val="accent2"/>
                </a:solidFill>
                <a:latin typeface="Arial" charset="0"/>
                <a:ea typeface="Arial" charset="0"/>
                <a:cs typeface="Arial" charset="0"/>
              </a:rPr>
              <a:t>Claim and Premium Impact Considerations</a:t>
            </a:r>
            <a:endParaRPr lang="en-US" sz="2400" b="1" dirty="0">
              <a:solidFill>
                <a:schemeClr val="accent2"/>
              </a:solidFill>
              <a:latin typeface="Arial" charset="0"/>
              <a:ea typeface="Arial" charset="0"/>
              <a:cs typeface="Arial" charset="0"/>
            </a:endParaRPr>
          </a:p>
        </p:txBody>
      </p:sp>
      <p:sp>
        <p:nvSpPr>
          <p:cNvPr id="8" name="Content Placeholder 2">
            <a:extLst>
              <a:ext uri="{FF2B5EF4-FFF2-40B4-BE49-F238E27FC236}">
                <a16:creationId xmlns:a16="http://schemas.microsoft.com/office/drawing/2014/main" id="{C09FD828-DDEE-088E-D49B-0E319FFB238F}"/>
              </a:ext>
            </a:extLst>
          </p:cNvPr>
          <p:cNvSpPr txBox="1">
            <a:spLocks/>
          </p:cNvSpPr>
          <p:nvPr/>
        </p:nvSpPr>
        <p:spPr>
          <a:xfrm>
            <a:off x="268762" y="1555741"/>
            <a:ext cx="10683910" cy="44030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Clr>
                <a:schemeClr val="accent4"/>
              </a:buClr>
              <a:buFont typeface="Wingdings" panose="05000000000000000000" pitchFamily="2" charset="2"/>
              <a:buChar char="§"/>
            </a:pPr>
            <a:r>
              <a:rPr lang="en-US" sz="2400" dirty="0"/>
              <a:t>EHB regulations focus on the change in allowed costs (plan paid plus member cost share) but the impact to premium is also important for consumers.</a:t>
            </a:r>
          </a:p>
          <a:p>
            <a:pPr>
              <a:buClr>
                <a:schemeClr val="accent4"/>
              </a:buClr>
              <a:buFont typeface="Wingdings" panose="05000000000000000000" pitchFamily="2" charset="2"/>
              <a:buChar char="§"/>
            </a:pPr>
            <a:r>
              <a:rPr lang="en-US" sz="2400" dirty="0"/>
              <a:t>Key considerations for the allowed cost included in the analysis:</a:t>
            </a:r>
          </a:p>
          <a:p>
            <a:pPr lvl="1">
              <a:buClr>
                <a:schemeClr val="accent4"/>
              </a:buClr>
              <a:buFont typeface="Wingdings" panose="05000000000000000000" pitchFamily="2" charset="2"/>
              <a:buChar char="§"/>
            </a:pPr>
            <a:r>
              <a:rPr lang="en-US" sz="2000" dirty="0"/>
              <a:t>The estimates are based on ongoing costs. Any pent-up demand that may occur in the initial years of coverage is not incorporated.</a:t>
            </a:r>
          </a:p>
          <a:p>
            <a:pPr lvl="1">
              <a:buClr>
                <a:schemeClr val="accent4"/>
              </a:buClr>
              <a:buFont typeface="Wingdings" panose="05000000000000000000" pitchFamily="2" charset="2"/>
              <a:buChar char="§"/>
            </a:pPr>
            <a:r>
              <a:rPr lang="en-US" sz="2000" dirty="0"/>
              <a:t>The estimates only include the cost of the specific benefits being considered, and downstream impacts (e.g., maternity costs for infertility, potential savings from increased well-being from having hearing aids) are not included.</a:t>
            </a:r>
          </a:p>
          <a:p>
            <a:pPr>
              <a:buClr>
                <a:schemeClr val="accent4"/>
              </a:buClr>
              <a:buFont typeface="Wingdings" panose="05000000000000000000" pitchFamily="2" charset="2"/>
              <a:buChar char="§"/>
            </a:pPr>
            <a:r>
              <a:rPr lang="en-US" sz="2400" dirty="0"/>
              <a:t>Ultimately, the premium impact of the changes will vary based on plan pricing, cost sharing of the benefits, and changes, if any, to administrative costs due to the changes.</a:t>
            </a:r>
          </a:p>
          <a:p>
            <a:endParaRPr lang="en-US" sz="2400" dirty="0"/>
          </a:p>
        </p:txBody>
      </p:sp>
    </p:spTree>
    <p:extLst>
      <p:ext uri="{BB962C8B-B14F-4D97-AF65-F5344CB8AC3E}">
        <p14:creationId xmlns:p14="http://schemas.microsoft.com/office/powerpoint/2010/main" val="2920096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WCG_WideScreen">
  <a:themeElements>
    <a:clrScheme name="Wakely">
      <a:dk1>
        <a:srgbClr val="1D1B1B"/>
      </a:dk1>
      <a:lt1>
        <a:srgbClr val="FFFFFF"/>
      </a:lt1>
      <a:dk2>
        <a:srgbClr val="1D1B1B"/>
      </a:dk2>
      <a:lt2>
        <a:srgbClr val="FFFFFF"/>
      </a:lt2>
      <a:accent1>
        <a:srgbClr val="263692"/>
      </a:accent1>
      <a:accent2>
        <a:srgbClr val="00AEEF"/>
      </a:accent2>
      <a:accent3>
        <a:srgbClr val="2B204F"/>
      </a:accent3>
      <a:accent4>
        <a:srgbClr val="DC4405"/>
      </a:accent4>
      <a:accent5>
        <a:srgbClr val="FFB500"/>
      </a:accent5>
      <a:accent6>
        <a:srgbClr val="83BD00"/>
      </a:accent6>
      <a:hlink>
        <a:srgbClr val="263692"/>
      </a:hlink>
      <a:folHlink>
        <a:srgbClr val="2B204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akely Theme" id="{827BD843-C518-BD44-BEF1-528BC00FC1E8}" vid="{CE1C2FEA-04CA-D24D-8B55-79F5FA8217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39875</TotalTime>
  <Words>3010</Words>
  <Application>Microsoft Office PowerPoint</Application>
  <PresentationFormat>Widescreen</PresentationFormat>
  <Paragraphs>279</Paragraphs>
  <Slides>20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Amasis MT Pro Medium</vt:lpstr>
      <vt:lpstr>Aptos Narrow</vt:lpstr>
      <vt:lpstr>Arial</vt:lpstr>
      <vt:lpstr>Calibri</vt:lpstr>
      <vt:lpstr>Roboto Regular</vt:lpstr>
      <vt:lpstr>Wingdings</vt:lpstr>
      <vt:lpstr>WCG_WideScreen</vt:lpstr>
      <vt:lpstr>PowerPoint Presentation</vt:lpstr>
      <vt:lpstr>PowerPoint Presentation</vt:lpstr>
      <vt:lpstr>Federal Regulations</vt:lpstr>
      <vt:lpstr>PowerPoint Presentation</vt:lpstr>
      <vt:lpstr>PowerPoint Presentation</vt:lpstr>
      <vt:lpstr>Typicality Test</vt:lpstr>
      <vt:lpstr>Benefit Pricing and Benefit Options</vt:lpstr>
      <vt:lpstr>PowerPoint Presentation</vt:lpstr>
      <vt:lpstr>PowerPoint Presentation</vt:lpstr>
      <vt:lpstr>Data Sources and Methods</vt:lpstr>
      <vt:lpstr>PowerPoint Presentation</vt:lpstr>
      <vt:lpstr>PowerPoint Presentation</vt:lpstr>
      <vt:lpstr>PowerPoint Presentation</vt:lpstr>
      <vt:lpstr>Durable Medical Equipment Benefit Additions</vt:lpstr>
      <vt:lpstr>In Vitro Fertilization (IVF) Cycle Benefit Additions</vt:lpstr>
      <vt:lpstr>In Vitro Fertilization (IVF) Cycle Benefit Additions</vt:lpstr>
      <vt:lpstr>In Vitro Fertilization (IVF) Benefit Definitions</vt:lpstr>
      <vt:lpstr>Questions? </vt:lpstr>
      <vt:lpstr>PowerPoint Presentation</vt:lpstr>
      <vt:lpstr>Disclosures and Limitations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Analysis</dc:title>
  <dc:creator>Tyson Reed</dc:creator>
  <cp:lastModifiedBy>Matt Sauter</cp:lastModifiedBy>
  <cp:revision>465</cp:revision>
  <dcterms:created xsi:type="dcterms:W3CDTF">2020-09-08T16:14:28Z</dcterms:created>
  <dcterms:modified xsi:type="dcterms:W3CDTF">2025-02-10T13:20:41Z</dcterms:modified>
</cp:coreProperties>
</file>