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9" r:id="rId5"/>
    <p:sldMasterId id="2147483674" r:id="rId6"/>
    <p:sldMasterId id="2147483693" r:id="rId7"/>
  </p:sldMasterIdLst>
  <p:notesMasterIdLst>
    <p:notesMasterId r:id="rId13"/>
  </p:notesMasterIdLst>
  <p:handoutMasterIdLst>
    <p:handoutMasterId r:id="rId14"/>
  </p:handoutMasterIdLst>
  <p:sldIdLst>
    <p:sldId id="256" r:id="rId8"/>
    <p:sldId id="2146847808" r:id="rId9"/>
    <p:sldId id="2146847809" r:id="rId10"/>
    <p:sldId id="2146847810" r:id="rId11"/>
    <p:sldId id="2146847813" r:id="rId12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FB271C-D508-2103-B7D9-6593E84DF6B1}" name="Rebecca Tran" initials="RT" userId="S::Rebecca.Tran@dmhc.ca.gov::cb173006-25cb-4ebe-9e61-da1d114f8eef" providerId="AD"/>
  <p188:author id="{7472316B-E674-37FD-D5D5-7E4E10235017}" name="Matt Sauter" initials="MS" userId="S::MSauter@healthmanagement.com::b72c60aa-8d0c-403e-aec2-3e2a1e7fc4bd" providerId="AD"/>
  <p188:author id="{05E8457B-7B88-23E6-6503-194CC3CCB596}" name="Arrezola, Rachel@DMHC" initials="AR" userId="S::Rachel.Arrezola@dmhc.ca.gov::01ce7613-db5f-4243-98ce-3305ee0f5332" providerId="AD"/>
  <p188:author id="{A0530B8D-C538-6E89-4FD6-0055F0635AEE}" name="Watanabe, Mary@DMHC" initials="MW" userId="S::Mary.Watanabe@dmhc.ca.gov::e668667a-28f7-4917-9ca3-ca050a63a432" providerId="AD"/>
  <p188:author id="{E5AFB395-3F67-7788-A370-B93B069FC2CE}" name="Huynh, Mandi@DMHC" initials="MH" userId="S::Mandi.Huynh@dmhc.ca.gov::2f4fd278-999a-4488-b422-6eca965c224b" providerId="AD"/>
  <p188:author id="{16E5D1E2-5FE5-3A29-E5C2-54C56F4DDB1F}" name="Jenna Hegemann" initials="JH" userId="S::JHegemann@healthmanagement.com::df587ca2-f843-4eae-a641-c1d3ec7f24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873A"/>
    <a:srgbClr val="1C4F9D"/>
    <a:srgbClr val="12539F"/>
    <a:srgbClr val="FFFFFF"/>
    <a:srgbClr val="2CB34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644" autoAdjust="0"/>
  </p:normalViewPr>
  <p:slideViewPr>
    <p:cSldViewPr snapToGrid="0">
      <p:cViewPr varScale="1">
        <p:scale>
          <a:sx n="82" d="100"/>
          <a:sy n="82" d="100"/>
        </p:scale>
        <p:origin x="140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197" y="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tanabe, Mary@DMHC" userId="e668667a-28f7-4917-9ca3-ca050a63a432" providerId="ADAL" clId="{5BAEC64E-DB13-4028-A9E7-5485F3B341E3}"/>
    <pc:docChg chg="delSld modSld">
      <pc:chgData name="Watanabe, Mary@DMHC" userId="e668667a-28f7-4917-9ca3-ca050a63a432" providerId="ADAL" clId="{5BAEC64E-DB13-4028-A9E7-5485F3B341E3}" dt="2025-02-09T18:03:35.321" v="1" actId="5793"/>
      <pc:docMkLst>
        <pc:docMk/>
      </pc:docMkLst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854775443" sldId="322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602239907" sldId="324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467390906" sldId="342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4050259700" sldId="355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3857181509" sldId="360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162405719" sldId="366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3248696993" sldId="378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720738275" sldId="380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238080739" sldId="381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3392200006" sldId="395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4133021528" sldId="403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3458660356" sldId="404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627446311" sldId="4286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779438985" sldId="4291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672521433" sldId="4297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1963395444" sldId="4298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896916066" sldId="4299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920096735" sldId="4302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417278070" sldId="4304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468202974" sldId="4305"/>
        </pc:sldMkLst>
      </pc:sldChg>
      <pc:sldChg chg="del">
        <pc:chgData name="Watanabe, Mary@DMHC" userId="e668667a-28f7-4917-9ca3-ca050a63a432" providerId="ADAL" clId="{5BAEC64E-DB13-4028-A9E7-5485F3B341E3}" dt="2025-02-09T18:03:28.805" v="0" actId="47"/>
        <pc:sldMkLst>
          <pc:docMk/>
          <pc:sldMk cId="2083016818" sldId="4306"/>
        </pc:sldMkLst>
      </pc:sldChg>
      <pc:sldChg chg="modNotesTx">
        <pc:chgData name="Watanabe, Mary@DMHC" userId="e668667a-28f7-4917-9ca3-ca050a63a432" providerId="ADAL" clId="{5BAEC64E-DB13-4028-A9E7-5485F3B341E3}" dt="2025-02-09T18:03:35.321" v="1" actId="5793"/>
        <pc:sldMkLst>
          <pc:docMk/>
          <pc:sldMk cId="1129889659" sldId="2146847813"/>
        </pc:sldMkLst>
      </pc:sldChg>
      <pc:sldMasterChg chg="delSldLayout">
        <pc:chgData name="Watanabe, Mary@DMHC" userId="e668667a-28f7-4917-9ca3-ca050a63a432" providerId="ADAL" clId="{5BAEC64E-DB13-4028-A9E7-5485F3B341E3}" dt="2025-02-09T18:03:28.805" v="0" actId="47"/>
        <pc:sldMasterMkLst>
          <pc:docMk/>
          <pc:sldMasterMk cId="2907519780" sldId="2147483693"/>
        </pc:sldMasterMkLst>
        <pc:sldLayoutChg chg="del">
          <pc:chgData name="Watanabe, Mary@DMHC" userId="e668667a-28f7-4917-9ca3-ca050a63a432" providerId="ADAL" clId="{5BAEC64E-DB13-4028-A9E7-5485F3B341E3}" dt="2025-02-09T18:03:28.805" v="0" actId="47"/>
          <pc:sldLayoutMkLst>
            <pc:docMk/>
            <pc:sldMasterMk cId="2907519780" sldId="2147483693"/>
            <pc:sldLayoutMk cId="1656206215" sldId="2147483707"/>
          </pc:sldLayoutMkLst>
        </pc:sldLayoutChg>
        <pc:sldLayoutChg chg="del">
          <pc:chgData name="Watanabe, Mary@DMHC" userId="e668667a-28f7-4917-9ca3-ca050a63a432" providerId="ADAL" clId="{5BAEC64E-DB13-4028-A9E7-5485F3B341E3}" dt="2025-02-09T18:03:28.805" v="0" actId="47"/>
          <pc:sldLayoutMkLst>
            <pc:docMk/>
            <pc:sldMasterMk cId="2907519780" sldId="2147483693"/>
            <pc:sldLayoutMk cId="3373526967" sldId="2147483708"/>
          </pc:sldLayoutMkLst>
        </pc:sldLayoutChg>
        <pc:sldLayoutChg chg="del">
          <pc:chgData name="Watanabe, Mary@DMHC" userId="e668667a-28f7-4917-9ca3-ca050a63a432" providerId="ADAL" clId="{5BAEC64E-DB13-4028-A9E7-5485F3B341E3}" dt="2025-02-09T18:03:28.805" v="0" actId="47"/>
          <pc:sldLayoutMkLst>
            <pc:docMk/>
            <pc:sldMasterMk cId="2907519780" sldId="2147483693"/>
            <pc:sldLayoutMk cId="3262317904" sldId="214748371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/>
          <a:lstStyle>
            <a:lvl1pPr algn="r">
              <a:defRPr sz="1200"/>
            </a:lvl1pPr>
          </a:lstStyle>
          <a:p>
            <a:fld id="{4BA16DBB-4A98-4A20-B66B-87A79721E836}" type="datetimeFigureOut">
              <a:rPr lang="en-US" smtClean="0"/>
              <a:t>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 anchor="b"/>
          <a:lstStyle>
            <a:lvl1pPr algn="r">
              <a:defRPr sz="1200"/>
            </a:lvl1pPr>
          </a:lstStyle>
          <a:p>
            <a:fld id="{E6743388-D3A9-4566-900D-C520DB37F5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919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/>
          <a:lstStyle>
            <a:lvl1pPr algn="r">
              <a:defRPr sz="1200"/>
            </a:lvl1pPr>
          </a:lstStyle>
          <a:p>
            <a:fld id="{BA92A6A3-D8CC-4F69-B288-7F6E5CA79B3B}" type="datetimeFigureOut">
              <a:rPr lang="en-US" smtClean="0"/>
              <a:t>2/9/2025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15" tIns="46407" rIns="92815" bIns="4640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15" tIns="46407" rIns="92815" bIns="4640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2815" tIns="46407" rIns="92815" bIns="46407" rtlCol="0" anchor="b"/>
          <a:lstStyle>
            <a:lvl1pPr algn="r">
              <a:defRPr sz="1200"/>
            </a:lvl1pPr>
          </a:lstStyle>
          <a:p>
            <a:fld id="{49DC4F7A-B1D5-47CB-A24F-D65139EB7D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5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C4F7A-B1D5-47CB-A24F-D65139EB7DC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9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C4F7A-B1D5-47CB-A24F-D65139EB7DC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53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C4F7A-B1D5-47CB-A24F-D65139EB7DC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81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C4F7A-B1D5-47CB-A24F-D65139EB7DC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153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3077" y="4416108"/>
            <a:ext cx="6400799" cy="34861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C4F7A-B1D5-47CB-A24F-D65139EB7DC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9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7241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2539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6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2488558" y="3052790"/>
            <a:ext cx="5830127" cy="87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True BUSINESS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PowerPoint Presentation Template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44038"/>
            <a:ext cx="9144000" cy="42943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75" y="849188"/>
            <a:ext cx="4288451" cy="428845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06216" y="1022183"/>
            <a:ext cx="7940279" cy="215073"/>
          </a:xfrm>
        </p:spPr>
        <p:txBody>
          <a:bodyPr/>
          <a:lstStyle>
            <a:lvl1pPr marL="0" marR="0" indent="0" algn="l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EFEF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SUBHEAD</a:t>
            </a:r>
          </a:p>
          <a:p>
            <a:pPr lvl="0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413303" y="191824"/>
            <a:ext cx="1452182" cy="842030"/>
            <a:chOff x="8377426" y="297988"/>
            <a:chExt cx="1936243" cy="112270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7437" y="297988"/>
              <a:ext cx="1856232" cy="6187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377426" y="866697"/>
              <a:ext cx="193624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small" spc="0" normalizeH="0" baseline="0" noProof="0" dirty="0">
                  <a:ln>
                    <a:noFill/>
                  </a:ln>
                  <a:solidFill>
                    <a:srgbClr val="1D1B1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Beyond the Numbers</a:t>
              </a: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78515" y="4602455"/>
            <a:ext cx="1020491" cy="330612"/>
          </a:xfrm>
        </p:spPr>
        <p:txBody>
          <a:bodyPr>
            <a:normAutofit/>
          </a:bodyPr>
          <a:lstStyle>
            <a:lvl1pPr marL="0" marR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>
                <a:solidFill>
                  <a:srgbClr val="D9D9D9"/>
                </a:solidFill>
              </a:defRPr>
            </a:lvl1pPr>
          </a:lstStyle>
          <a:p>
            <a:pPr marL="0" marR="0" lvl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sa Regular"/>
              </a:rPr>
              <a:t>DATE HERE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654120" y="4416073"/>
            <a:ext cx="5211365" cy="186383"/>
          </a:xfrm>
        </p:spPr>
        <p:txBody>
          <a:bodyPr/>
          <a:lstStyle>
            <a:lvl1pPr marL="0" marR="0" indent="0" algn="r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r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PRESENTED BY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Source Sans Pro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06216" y="1237966"/>
            <a:ext cx="6968728" cy="1038225"/>
          </a:xfrm>
        </p:spPr>
        <p:txBody>
          <a:bodyPr>
            <a:normAutofit/>
          </a:bodyPr>
          <a:lstStyle>
            <a:lvl1pPr marL="0" indent="0">
              <a:buNone/>
              <a:defRPr sz="3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726781" y="4632970"/>
            <a:ext cx="5154215" cy="48446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2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, credentials</a:t>
            </a:r>
          </a:p>
        </p:txBody>
      </p:sp>
    </p:spTree>
    <p:extLst>
      <p:ext uri="{BB962C8B-B14F-4D97-AF65-F5344CB8AC3E}">
        <p14:creationId xmlns:p14="http://schemas.microsoft.com/office/powerpoint/2010/main" val="15212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62022" y="1595891"/>
            <a:ext cx="7315200" cy="289370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5143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8572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2001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15430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12168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41056" y="610987"/>
            <a:ext cx="7886700" cy="26551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4719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1300" y="546499"/>
            <a:ext cx="7886700" cy="2826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</a:rPr>
              <a:t>Click to edit text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9337" y="1596628"/>
            <a:ext cx="7287869" cy="27943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8412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2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e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936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-No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630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91736" y="1173739"/>
            <a:ext cx="3456432" cy="2841050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3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" y="1263607"/>
            <a:ext cx="9144000" cy="1871480"/>
          </a:xfrm>
          <a:custGeom>
            <a:avLst/>
            <a:gdLst>
              <a:gd name="connsiteX0" fmla="*/ 10053277 w 11952941"/>
              <a:gd name="connsiteY0" fmla="*/ 0 h 2756289"/>
              <a:gd name="connsiteX1" fmla="*/ 11952941 w 11952941"/>
              <a:gd name="connsiteY1" fmla="*/ 0 h 2756289"/>
              <a:gd name="connsiteX2" fmla="*/ 11952941 w 11952941"/>
              <a:gd name="connsiteY2" fmla="*/ 2756289 h 2756289"/>
              <a:gd name="connsiteX3" fmla="*/ 10053277 w 11952941"/>
              <a:gd name="connsiteY3" fmla="*/ 2756289 h 2756289"/>
              <a:gd name="connsiteX4" fmla="*/ 8042623 w 11952941"/>
              <a:gd name="connsiteY4" fmla="*/ 0 h 2756289"/>
              <a:gd name="connsiteX5" fmla="*/ 9942287 w 11952941"/>
              <a:gd name="connsiteY5" fmla="*/ 0 h 2756289"/>
              <a:gd name="connsiteX6" fmla="*/ 9942287 w 11952941"/>
              <a:gd name="connsiteY6" fmla="*/ 2756289 h 2756289"/>
              <a:gd name="connsiteX7" fmla="*/ 8042623 w 11952941"/>
              <a:gd name="connsiteY7" fmla="*/ 2756289 h 2756289"/>
              <a:gd name="connsiteX8" fmla="*/ 6031967 w 11952941"/>
              <a:gd name="connsiteY8" fmla="*/ 0 h 2756289"/>
              <a:gd name="connsiteX9" fmla="*/ 7931631 w 11952941"/>
              <a:gd name="connsiteY9" fmla="*/ 0 h 2756289"/>
              <a:gd name="connsiteX10" fmla="*/ 7931631 w 11952941"/>
              <a:gd name="connsiteY10" fmla="*/ 2756289 h 2756289"/>
              <a:gd name="connsiteX11" fmla="*/ 6031967 w 11952941"/>
              <a:gd name="connsiteY11" fmla="*/ 2756289 h 2756289"/>
              <a:gd name="connsiteX12" fmla="*/ 4021312 w 11952941"/>
              <a:gd name="connsiteY12" fmla="*/ 0 h 2756289"/>
              <a:gd name="connsiteX13" fmla="*/ 5920975 w 11952941"/>
              <a:gd name="connsiteY13" fmla="*/ 0 h 2756289"/>
              <a:gd name="connsiteX14" fmla="*/ 5920975 w 11952941"/>
              <a:gd name="connsiteY14" fmla="*/ 2756289 h 2756289"/>
              <a:gd name="connsiteX15" fmla="*/ 4021312 w 11952941"/>
              <a:gd name="connsiteY15" fmla="*/ 2756289 h 2756289"/>
              <a:gd name="connsiteX16" fmla="*/ 2010656 w 11952941"/>
              <a:gd name="connsiteY16" fmla="*/ 0 h 2756289"/>
              <a:gd name="connsiteX17" fmla="*/ 3910320 w 11952941"/>
              <a:gd name="connsiteY17" fmla="*/ 0 h 2756289"/>
              <a:gd name="connsiteX18" fmla="*/ 3910320 w 11952941"/>
              <a:gd name="connsiteY18" fmla="*/ 2756289 h 2756289"/>
              <a:gd name="connsiteX19" fmla="*/ 2010656 w 11952941"/>
              <a:gd name="connsiteY19" fmla="*/ 2756289 h 2756289"/>
              <a:gd name="connsiteX20" fmla="*/ 0 w 11952941"/>
              <a:gd name="connsiteY20" fmla="*/ 0 h 2756289"/>
              <a:gd name="connsiteX21" fmla="*/ 1899664 w 11952941"/>
              <a:gd name="connsiteY21" fmla="*/ 0 h 2756289"/>
              <a:gd name="connsiteX22" fmla="*/ 1899664 w 11952941"/>
              <a:gd name="connsiteY22" fmla="*/ 2756289 h 2756289"/>
              <a:gd name="connsiteX23" fmla="*/ 0 w 11952941"/>
              <a:gd name="connsiteY23" fmla="*/ 2756289 h 2756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952941" h="2756289">
                <a:moveTo>
                  <a:pt x="10053277" y="0"/>
                </a:moveTo>
                <a:lnTo>
                  <a:pt x="11952941" y="0"/>
                </a:lnTo>
                <a:lnTo>
                  <a:pt x="11952941" y="2756289"/>
                </a:lnTo>
                <a:lnTo>
                  <a:pt x="10053277" y="2756289"/>
                </a:lnTo>
                <a:close/>
                <a:moveTo>
                  <a:pt x="8042623" y="0"/>
                </a:moveTo>
                <a:lnTo>
                  <a:pt x="9942287" y="0"/>
                </a:lnTo>
                <a:lnTo>
                  <a:pt x="9942287" y="2756289"/>
                </a:lnTo>
                <a:lnTo>
                  <a:pt x="8042623" y="2756289"/>
                </a:lnTo>
                <a:close/>
                <a:moveTo>
                  <a:pt x="6031967" y="0"/>
                </a:moveTo>
                <a:lnTo>
                  <a:pt x="7931631" y="0"/>
                </a:lnTo>
                <a:lnTo>
                  <a:pt x="7931631" y="2756289"/>
                </a:lnTo>
                <a:lnTo>
                  <a:pt x="6031967" y="2756289"/>
                </a:lnTo>
                <a:close/>
                <a:moveTo>
                  <a:pt x="4021312" y="0"/>
                </a:moveTo>
                <a:lnTo>
                  <a:pt x="5920975" y="0"/>
                </a:lnTo>
                <a:lnTo>
                  <a:pt x="5920975" y="2756289"/>
                </a:lnTo>
                <a:lnTo>
                  <a:pt x="4021312" y="2756289"/>
                </a:lnTo>
                <a:close/>
                <a:moveTo>
                  <a:pt x="2010656" y="0"/>
                </a:moveTo>
                <a:lnTo>
                  <a:pt x="3910320" y="0"/>
                </a:lnTo>
                <a:lnTo>
                  <a:pt x="3910320" y="2756289"/>
                </a:lnTo>
                <a:lnTo>
                  <a:pt x="2010656" y="2756289"/>
                </a:lnTo>
                <a:close/>
                <a:moveTo>
                  <a:pt x="0" y="0"/>
                </a:moveTo>
                <a:lnTo>
                  <a:pt x="1899664" y="0"/>
                </a:lnTo>
                <a:lnTo>
                  <a:pt x="1899664" y="2756289"/>
                </a:lnTo>
                <a:lnTo>
                  <a:pt x="0" y="275628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525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992189" y="1306116"/>
            <a:ext cx="7004050" cy="283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40506" y="546497"/>
            <a:ext cx="7886700" cy="3333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2973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5"/>
          <p:cNvSpPr/>
          <p:nvPr userDrawn="1"/>
        </p:nvSpPr>
        <p:spPr>
          <a:xfrm>
            <a:off x="2" y="1"/>
            <a:ext cx="9143999" cy="390333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0573" tIns="20573" rIns="20573" bIns="20573" anchor="ctr"/>
          <a:lstStyle/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spc="-319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 kumimoji="0" sz="6000" b="1" i="0" u="none" strike="noStrike" kern="1200" cap="none" spc="-239" normalizeH="0" baseline="0" noProof="0" dirty="0">
              <a:ln>
                <a:noFill/>
              </a:ln>
              <a:solidFill>
                <a:srgbClr val="2B204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-1" y="3041071"/>
            <a:ext cx="9144001" cy="7424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300" b="0" i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2507937"/>
            <a:ext cx="9144000" cy="685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95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7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4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5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0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1" y="3903333"/>
            <a:ext cx="9144001" cy="110255"/>
          </a:xfrm>
          <a:prstGeom prst="rect">
            <a:avLst/>
          </a:prstGeom>
          <a:gradFill>
            <a:gsLst>
              <a:gs pos="0">
                <a:schemeClr val="accent2"/>
              </a:gs>
              <a:gs pos="48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99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  <a:lvl2pPr>
              <a:defRPr>
                <a:solidFill>
                  <a:srgbClr val="12539F"/>
                </a:solidFill>
              </a:defRPr>
            </a:lvl2pPr>
            <a:lvl3pPr>
              <a:defRPr>
                <a:solidFill>
                  <a:srgbClr val="12539F"/>
                </a:solidFill>
              </a:defRPr>
            </a:lvl3pPr>
            <a:lvl4pPr>
              <a:defRPr>
                <a:solidFill>
                  <a:srgbClr val="12539F"/>
                </a:solidFill>
              </a:defRPr>
            </a:lvl4pPr>
            <a:lvl5pPr>
              <a:defRPr>
                <a:solidFill>
                  <a:srgbClr val="12539F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17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</p:spPr>
      </p:sp>
      <p:sp>
        <p:nvSpPr>
          <p:cNvPr id="7" name="Rectangle 6"/>
          <p:cNvSpPr/>
          <p:nvPr userDrawn="1"/>
        </p:nvSpPr>
        <p:spPr>
          <a:xfrm>
            <a:off x="9021819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706180" y="1576402"/>
            <a:ext cx="3948721" cy="7840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100" b="0" i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706789" y="2511790"/>
            <a:ext cx="3948112" cy="1063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50692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mage -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41300" y="546497"/>
            <a:ext cx="7886700" cy="398859"/>
          </a:xfrm>
          <a:prstGeom prst="rect">
            <a:avLst/>
          </a:prstGeom>
        </p:spPr>
        <p:txBody>
          <a:bodyPr/>
          <a:lstStyle>
            <a:lvl3pPr>
              <a:defRPr lang="en-US" sz="12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0" marR="0" lvl="2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35923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Slide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127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2488558" y="3052790"/>
            <a:ext cx="5830127" cy="87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True BUSINESS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PowerPoint Presentation Template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44038"/>
            <a:ext cx="9144000" cy="42943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75" y="849188"/>
            <a:ext cx="4288451" cy="428845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06216" y="1022183"/>
            <a:ext cx="7940279" cy="215073"/>
          </a:xfrm>
        </p:spPr>
        <p:txBody>
          <a:bodyPr/>
          <a:lstStyle>
            <a:lvl1pPr marL="0" marR="0" indent="0" algn="l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EFEF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SUBHEAD</a:t>
            </a:r>
          </a:p>
          <a:p>
            <a:pPr lvl="0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413303" y="191824"/>
            <a:ext cx="1452182" cy="842030"/>
            <a:chOff x="8377426" y="297988"/>
            <a:chExt cx="1936243" cy="112270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7437" y="297988"/>
              <a:ext cx="1856232" cy="6187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377426" y="866697"/>
              <a:ext cx="193624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small" spc="0" normalizeH="0" baseline="0" noProof="0" dirty="0">
                  <a:ln>
                    <a:noFill/>
                  </a:ln>
                  <a:solidFill>
                    <a:srgbClr val="1D1B1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Beyond the Numbers</a:t>
              </a: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78515" y="4602455"/>
            <a:ext cx="1020491" cy="330612"/>
          </a:xfrm>
        </p:spPr>
        <p:txBody>
          <a:bodyPr>
            <a:normAutofit/>
          </a:bodyPr>
          <a:lstStyle>
            <a:lvl1pPr marL="0" marR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>
                <a:solidFill>
                  <a:srgbClr val="D9D9D9"/>
                </a:solidFill>
              </a:defRPr>
            </a:lvl1pPr>
          </a:lstStyle>
          <a:p>
            <a:pPr marL="0" marR="0" lvl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sa Regular"/>
              </a:rPr>
              <a:t>DATE HERE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654120" y="4416073"/>
            <a:ext cx="5211365" cy="186383"/>
          </a:xfrm>
        </p:spPr>
        <p:txBody>
          <a:bodyPr/>
          <a:lstStyle>
            <a:lvl1pPr marL="0" marR="0" indent="0" algn="r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r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PRESENTED BY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Source Sans Pro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06216" y="1237966"/>
            <a:ext cx="6968728" cy="1038225"/>
          </a:xfrm>
        </p:spPr>
        <p:txBody>
          <a:bodyPr>
            <a:normAutofit/>
          </a:bodyPr>
          <a:lstStyle>
            <a:lvl1pPr marL="0" indent="0">
              <a:buNone/>
              <a:defRPr sz="3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726781" y="4632970"/>
            <a:ext cx="5154215" cy="48446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2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, credentials</a:t>
            </a:r>
          </a:p>
        </p:txBody>
      </p:sp>
    </p:spTree>
    <p:extLst>
      <p:ext uri="{BB962C8B-B14F-4D97-AF65-F5344CB8AC3E}">
        <p14:creationId xmlns:p14="http://schemas.microsoft.com/office/powerpoint/2010/main" val="3907201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62022" y="1595891"/>
            <a:ext cx="7315200" cy="289370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5143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8572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2001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15430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12168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41056" y="610987"/>
            <a:ext cx="7886700" cy="26551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9769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1300" y="546499"/>
            <a:ext cx="7886700" cy="2826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</a:rPr>
              <a:t>Click to edit text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9337" y="1596628"/>
            <a:ext cx="7287869" cy="27943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5551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782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e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3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-No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0189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91736" y="1173739"/>
            <a:ext cx="3456432" cy="2841050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5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2539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099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" y="1263607"/>
            <a:ext cx="9144000" cy="1871480"/>
          </a:xfrm>
          <a:custGeom>
            <a:avLst/>
            <a:gdLst>
              <a:gd name="connsiteX0" fmla="*/ 10053277 w 11952941"/>
              <a:gd name="connsiteY0" fmla="*/ 0 h 2756289"/>
              <a:gd name="connsiteX1" fmla="*/ 11952941 w 11952941"/>
              <a:gd name="connsiteY1" fmla="*/ 0 h 2756289"/>
              <a:gd name="connsiteX2" fmla="*/ 11952941 w 11952941"/>
              <a:gd name="connsiteY2" fmla="*/ 2756289 h 2756289"/>
              <a:gd name="connsiteX3" fmla="*/ 10053277 w 11952941"/>
              <a:gd name="connsiteY3" fmla="*/ 2756289 h 2756289"/>
              <a:gd name="connsiteX4" fmla="*/ 8042623 w 11952941"/>
              <a:gd name="connsiteY4" fmla="*/ 0 h 2756289"/>
              <a:gd name="connsiteX5" fmla="*/ 9942287 w 11952941"/>
              <a:gd name="connsiteY5" fmla="*/ 0 h 2756289"/>
              <a:gd name="connsiteX6" fmla="*/ 9942287 w 11952941"/>
              <a:gd name="connsiteY6" fmla="*/ 2756289 h 2756289"/>
              <a:gd name="connsiteX7" fmla="*/ 8042623 w 11952941"/>
              <a:gd name="connsiteY7" fmla="*/ 2756289 h 2756289"/>
              <a:gd name="connsiteX8" fmla="*/ 6031967 w 11952941"/>
              <a:gd name="connsiteY8" fmla="*/ 0 h 2756289"/>
              <a:gd name="connsiteX9" fmla="*/ 7931631 w 11952941"/>
              <a:gd name="connsiteY9" fmla="*/ 0 h 2756289"/>
              <a:gd name="connsiteX10" fmla="*/ 7931631 w 11952941"/>
              <a:gd name="connsiteY10" fmla="*/ 2756289 h 2756289"/>
              <a:gd name="connsiteX11" fmla="*/ 6031967 w 11952941"/>
              <a:gd name="connsiteY11" fmla="*/ 2756289 h 2756289"/>
              <a:gd name="connsiteX12" fmla="*/ 4021312 w 11952941"/>
              <a:gd name="connsiteY12" fmla="*/ 0 h 2756289"/>
              <a:gd name="connsiteX13" fmla="*/ 5920975 w 11952941"/>
              <a:gd name="connsiteY13" fmla="*/ 0 h 2756289"/>
              <a:gd name="connsiteX14" fmla="*/ 5920975 w 11952941"/>
              <a:gd name="connsiteY14" fmla="*/ 2756289 h 2756289"/>
              <a:gd name="connsiteX15" fmla="*/ 4021312 w 11952941"/>
              <a:gd name="connsiteY15" fmla="*/ 2756289 h 2756289"/>
              <a:gd name="connsiteX16" fmla="*/ 2010656 w 11952941"/>
              <a:gd name="connsiteY16" fmla="*/ 0 h 2756289"/>
              <a:gd name="connsiteX17" fmla="*/ 3910320 w 11952941"/>
              <a:gd name="connsiteY17" fmla="*/ 0 h 2756289"/>
              <a:gd name="connsiteX18" fmla="*/ 3910320 w 11952941"/>
              <a:gd name="connsiteY18" fmla="*/ 2756289 h 2756289"/>
              <a:gd name="connsiteX19" fmla="*/ 2010656 w 11952941"/>
              <a:gd name="connsiteY19" fmla="*/ 2756289 h 2756289"/>
              <a:gd name="connsiteX20" fmla="*/ 0 w 11952941"/>
              <a:gd name="connsiteY20" fmla="*/ 0 h 2756289"/>
              <a:gd name="connsiteX21" fmla="*/ 1899664 w 11952941"/>
              <a:gd name="connsiteY21" fmla="*/ 0 h 2756289"/>
              <a:gd name="connsiteX22" fmla="*/ 1899664 w 11952941"/>
              <a:gd name="connsiteY22" fmla="*/ 2756289 h 2756289"/>
              <a:gd name="connsiteX23" fmla="*/ 0 w 11952941"/>
              <a:gd name="connsiteY23" fmla="*/ 2756289 h 2756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952941" h="2756289">
                <a:moveTo>
                  <a:pt x="10053277" y="0"/>
                </a:moveTo>
                <a:lnTo>
                  <a:pt x="11952941" y="0"/>
                </a:lnTo>
                <a:lnTo>
                  <a:pt x="11952941" y="2756289"/>
                </a:lnTo>
                <a:lnTo>
                  <a:pt x="10053277" y="2756289"/>
                </a:lnTo>
                <a:close/>
                <a:moveTo>
                  <a:pt x="8042623" y="0"/>
                </a:moveTo>
                <a:lnTo>
                  <a:pt x="9942287" y="0"/>
                </a:lnTo>
                <a:lnTo>
                  <a:pt x="9942287" y="2756289"/>
                </a:lnTo>
                <a:lnTo>
                  <a:pt x="8042623" y="2756289"/>
                </a:lnTo>
                <a:close/>
                <a:moveTo>
                  <a:pt x="6031967" y="0"/>
                </a:moveTo>
                <a:lnTo>
                  <a:pt x="7931631" y="0"/>
                </a:lnTo>
                <a:lnTo>
                  <a:pt x="7931631" y="2756289"/>
                </a:lnTo>
                <a:lnTo>
                  <a:pt x="6031967" y="2756289"/>
                </a:lnTo>
                <a:close/>
                <a:moveTo>
                  <a:pt x="4021312" y="0"/>
                </a:moveTo>
                <a:lnTo>
                  <a:pt x="5920975" y="0"/>
                </a:lnTo>
                <a:lnTo>
                  <a:pt x="5920975" y="2756289"/>
                </a:lnTo>
                <a:lnTo>
                  <a:pt x="4021312" y="2756289"/>
                </a:lnTo>
                <a:close/>
                <a:moveTo>
                  <a:pt x="2010656" y="0"/>
                </a:moveTo>
                <a:lnTo>
                  <a:pt x="3910320" y="0"/>
                </a:lnTo>
                <a:lnTo>
                  <a:pt x="3910320" y="2756289"/>
                </a:lnTo>
                <a:lnTo>
                  <a:pt x="2010656" y="2756289"/>
                </a:lnTo>
                <a:close/>
                <a:moveTo>
                  <a:pt x="0" y="0"/>
                </a:moveTo>
                <a:lnTo>
                  <a:pt x="1899664" y="0"/>
                </a:lnTo>
                <a:lnTo>
                  <a:pt x="1899664" y="2756289"/>
                </a:lnTo>
                <a:lnTo>
                  <a:pt x="0" y="275628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834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992189" y="1306116"/>
            <a:ext cx="7004050" cy="283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40506" y="546497"/>
            <a:ext cx="7886700" cy="3333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1565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5"/>
          <p:cNvSpPr/>
          <p:nvPr userDrawn="1"/>
        </p:nvSpPr>
        <p:spPr>
          <a:xfrm>
            <a:off x="2" y="1"/>
            <a:ext cx="9143999" cy="390333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0573" tIns="20573" rIns="20573" bIns="20573" anchor="ctr"/>
          <a:lstStyle/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spc="-319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 kumimoji="0" sz="6000" b="1" i="0" u="none" strike="noStrike" kern="1200" cap="none" spc="-239" normalizeH="0" baseline="0" noProof="0" dirty="0">
              <a:ln>
                <a:noFill/>
              </a:ln>
              <a:solidFill>
                <a:srgbClr val="2B204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-1" y="3041071"/>
            <a:ext cx="9144001" cy="7424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300" b="0" i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2507937"/>
            <a:ext cx="9144000" cy="685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95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7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4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5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0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1" y="3903333"/>
            <a:ext cx="9144001" cy="110255"/>
          </a:xfrm>
          <a:prstGeom prst="rect">
            <a:avLst/>
          </a:prstGeom>
          <a:gradFill>
            <a:gsLst>
              <a:gs pos="0">
                <a:schemeClr val="accent2"/>
              </a:gs>
              <a:gs pos="48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4425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</p:spPr>
      </p:sp>
      <p:sp>
        <p:nvSpPr>
          <p:cNvPr id="7" name="Rectangle 6"/>
          <p:cNvSpPr/>
          <p:nvPr userDrawn="1"/>
        </p:nvSpPr>
        <p:spPr>
          <a:xfrm>
            <a:off x="9021819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706180" y="1576402"/>
            <a:ext cx="3948721" cy="7840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100" b="0" i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706789" y="2511790"/>
            <a:ext cx="3948112" cy="1063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0286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mage -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41300" y="546497"/>
            <a:ext cx="7886700" cy="398859"/>
          </a:xfrm>
          <a:prstGeom prst="rect">
            <a:avLst/>
          </a:prstGeom>
        </p:spPr>
        <p:txBody>
          <a:bodyPr/>
          <a:lstStyle>
            <a:lvl3pPr>
              <a:defRPr lang="en-US" sz="12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0" marR="0" lvl="2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753304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Slide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248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Slid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1300" y="546499"/>
            <a:ext cx="7886700" cy="2826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</a:rPr>
              <a:t>Click to edit text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9337" y="1596628"/>
            <a:ext cx="7287869" cy="27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2324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2488558" y="3052790"/>
            <a:ext cx="5830127" cy="87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True BUSINESS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PowerPoint Presentation Template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44038"/>
            <a:ext cx="9144000" cy="42943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75" y="849188"/>
            <a:ext cx="4288451" cy="4288451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06216" y="1022183"/>
            <a:ext cx="7940279" cy="215073"/>
          </a:xfrm>
        </p:spPr>
        <p:txBody>
          <a:bodyPr/>
          <a:lstStyle>
            <a:lvl1pPr marL="0" marR="0" indent="0" algn="l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EFEF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SUBHEAD</a:t>
            </a:r>
          </a:p>
          <a:p>
            <a:pPr lvl="0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413303" y="191824"/>
            <a:ext cx="1452182" cy="842030"/>
            <a:chOff x="8377426" y="297988"/>
            <a:chExt cx="1936243" cy="112270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7437" y="297988"/>
              <a:ext cx="1856232" cy="6187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377426" y="866697"/>
              <a:ext cx="193624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small" spc="0" normalizeH="0" baseline="0" noProof="0" dirty="0">
                  <a:ln>
                    <a:noFill/>
                  </a:ln>
                  <a:solidFill>
                    <a:srgbClr val="1D1B1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Beyond the Numbers</a:t>
              </a: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78515" y="4602455"/>
            <a:ext cx="1020491" cy="330612"/>
          </a:xfrm>
        </p:spPr>
        <p:txBody>
          <a:bodyPr>
            <a:normAutofit/>
          </a:bodyPr>
          <a:lstStyle>
            <a:lvl1pPr marL="0" marR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>
                <a:solidFill>
                  <a:srgbClr val="D9D9D9"/>
                </a:solidFill>
              </a:defRPr>
            </a:lvl1pPr>
          </a:lstStyle>
          <a:p>
            <a:pPr marL="0" marR="0" lvl="0" indent="0" algn="l" defTabSz="43815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AFAFA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sa Regular"/>
              </a:rPr>
              <a:t>DATE HERE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654120" y="4416073"/>
            <a:ext cx="5211365" cy="186383"/>
          </a:xfrm>
        </p:spPr>
        <p:txBody>
          <a:bodyPr/>
          <a:lstStyle>
            <a:lvl1pPr marL="0" marR="0" indent="0" algn="r" defTabSz="334319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chemeClr val="bg1"/>
                </a:solidFill>
              </a:defRPr>
            </a:lvl1pPr>
          </a:lstStyle>
          <a:p>
            <a:pPr marL="0" marR="0" lvl="0" indent="0" algn="r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  <a:sym typeface="Source Sans Pro"/>
              </a:rPr>
              <a:t>PRESENTED BY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  <a:sym typeface="Source Sans Pro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06216" y="1237966"/>
            <a:ext cx="6968728" cy="1038225"/>
          </a:xfrm>
        </p:spPr>
        <p:txBody>
          <a:bodyPr>
            <a:normAutofit/>
          </a:bodyPr>
          <a:lstStyle>
            <a:lvl1pPr marL="0" indent="0">
              <a:buNone/>
              <a:defRPr sz="3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726781" y="4632970"/>
            <a:ext cx="5154215" cy="48446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2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, credentials</a:t>
            </a:r>
          </a:p>
        </p:txBody>
      </p:sp>
    </p:spTree>
    <p:extLst>
      <p:ext uri="{BB962C8B-B14F-4D97-AF65-F5344CB8AC3E}">
        <p14:creationId xmlns:p14="http://schemas.microsoft.com/office/powerpoint/2010/main" val="298822807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62022" y="1595891"/>
            <a:ext cx="7315200" cy="289370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5143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8572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2001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1543050" indent="-171450">
              <a:buClr>
                <a:schemeClr val="accent4"/>
              </a:buClr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12168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41056" y="610987"/>
            <a:ext cx="7886700" cy="26551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1901022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1300" y="546499"/>
            <a:ext cx="7886700" cy="2826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</a:rPr>
              <a:t>Click to edit text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9337" y="1596628"/>
            <a:ext cx="7287869" cy="27943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570297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169194"/>
            <a:ext cx="4038600" cy="2545556"/>
          </a:xfrm>
        </p:spPr>
        <p:txBody>
          <a:bodyPr/>
          <a:lstStyle>
            <a:lvl1pPr>
              <a:defRPr sz="2800">
                <a:solidFill>
                  <a:srgbClr val="12539F"/>
                </a:solidFill>
              </a:defRPr>
            </a:lvl1pPr>
            <a:lvl2pPr>
              <a:defRPr sz="2400">
                <a:solidFill>
                  <a:srgbClr val="12539F"/>
                </a:solidFill>
              </a:defRPr>
            </a:lvl2pPr>
            <a:lvl3pPr>
              <a:defRPr sz="2000">
                <a:solidFill>
                  <a:srgbClr val="12539F"/>
                </a:solidFill>
              </a:defRPr>
            </a:lvl3pPr>
            <a:lvl4pPr>
              <a:defRPr sz="1800">
                <a:solidFill>
                  <a:srgbClr val="12539F"/>
                </a:solidFill>
              </a:defRPr>
            </a:lvl4pPr>
            <a:lvl5pPr>
              <a:defRPr sz="1800">
                <a:solidFill>
                  <a:srgbClr val="12539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169194"/>
            <a:ext cx="4038600" cy="2545556"/>
          </a:xfrm>
        </p:spPr>
        <p:txBody>
          <a:bodyPr/>
          <a:lstStyle>
            <a:lvl1pPr>
              <a:defRPr sz="2800">
                <a:solidFill>
                  <a:srgbClr val="12539F"/>
                </a:solidFill>
              </a:defRPr>
            </a:lvl1pPr>
            <a:lvl2pPr>
              <a:defRPr sz="2400">
                <a:solidFill>
                  <a:srgbClr val="12539F"/>
                </a:solidFill>
              </a:defRPr>
            </a:lvl2pPr>
            <a:lvl3pPr>
              <a:defRPr sz="2000">
                <a:solidFill>
                  <a:srgbClr val="12539F"/>
                </a:solidFill>
              </a:defRPr>
            </a:lvl3pPr>
            <a:lvl4pPr>
              <a:defRPr sz="1800">
                <a:solidFill>
                  <a:srgbClr val="12539F"/>
                </a:solidFill>
              </a:defRPr>
            </a:lvl4pPr>
            <a:lvl5pPr>
              <a:defRPr sz="1800">
                <a:solidFill>
                  <a:srgbClr val="12539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093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39229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e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78576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-No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016872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91736" y="1173739"/>
            <a:ext cx="3456432" cy="2841050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3929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" y="1263607"/>
            <a:ext cx="9144000" cy="1871480"/>
          </a:xfrm>
          <a:custGeom>
            <a:avLst/>
            <a:gdLst>
              <a:gd name="connsiteX0" fmla="*/ 10053277 w 11952941"/>
              <a:gd name="connsiteY0" fmla="*/ 0 h 2756289"/>
              <a:gd name="connsiteX1" fmla="*/ 11952941 w 11952941"/>
              <a:gd name="connsiteY1" fmla="*/ 0 h 2756289"/>
              <a:gd name="connsiteX2" fmla="*/ 11952941 w 11952941"/>
              <a:gd name="connsiteY2" fmla="*/ 2756289 h 2756289"/>
              <a:gd name="connsiteX3" fmla="*/ 10053277 w 11952941"/>
              <a:gd name="connsiteY3" fmla="*/ 2756289 h 2756289"/>
              <a:gd name="connsiteX4" fmla="*/ 8042623 w 11952941"/>
              <a:gd name="connsiteY4" fmla="*/ 0 h 2756289"/>
              <a:gd name="connsiteX5" fmla="*/ 9942287 w 11952941"/>
              <a:gd name="connsiteY5" fmla="*/ 0 h 2756289"/>
              <a:gd name="connsiteX6" fmla="*/ 9942287 w 11952941"/>
              <a:gd name="connsiteY6" fmla="*/ 2756289 h 2756289"/>
              <a:gd name="connsiteX7" fmla="*/ 8042623 w 11952941"/>
              <a:gd name="connsiteY7" fmla="*/ 2756289 h 2756289"/>
              <a:gd name="connsiteX8" fmla="*/ 6031967 w 11952941"/>
              <a:gd name="connsiteY8" fmla="*/ 0 h 2756289"/>
              <a:gd name="connsiteX9" fmla="*/ 7931631 w 11952941"/>
              <a:gd name="connsiteY9" fmla="*/ 0 h 2756289"/>
              <a:gd name="connsiteX10" fmla="*/ 7931631 w 11952941"/>
              <a:gd name="connsiteY10" fmla="*/ 2756289 h 2756289"/>
              <a:gd name="connsiteX11" fmla="*/ 6031967 w 11952941"/>
              <a:gd name="connsiteY11" fmla="*/ 2756289 h 2756289"/>
              <a:gd name="connsiteX12" fmla="*/ 4021312 w 11952941"/>
              <a:gd name="connsiteY12" fmla="*/ 0 h 2756289"/>
              <a:gd name="connsiteX13" fmla="*/ 5920975 w 11952941"/>
              <a:gd name="connsiteY13" fmla="*/ 0 h 2756289"/>
              <a:gd name="connsiteX14" fmla="*/ 5920975 w 11952941"/>
              <a:gd name="connsiteY14" fmla="*/ 2756289 h 2756289"/>
              <a:gd name="connsiteX15" fmla="*/ 4021312 w 11952941"/>
              <a:gd name="connsiteY15" fmla="*/ 2756289 h 2756289"/>
              <a:gd name="connsiteX16" fmla="*/ 2010656 w 11952941"/>
              <a:gd name="connsiteY16" fmla="*/ 0 h 2756289"/>
              <a:gd name="connsiteX17" fmla="*/ 3910320 w 11952941"/>
              <a:gd name="connsiteY17" fmla="*/ 0 h 2756289"/>
              <a:gd name="connsiteX18" fmla="*/ 3910320 w 11952941"/>
              <a:gd name="connsiteY18" fmla="*/ 2756289 h 2756289"/>
              <a:gd name="connsiteX19" fmla="*/ 2010656 w 11952941"/>
              <a:gd name="connsiteY19" fmla="*/ 2756289 h 2756289"/>
              <a:gd name="connsiteX20" fmla="*/ 0 w 11952941"/>
              <a:gd name="connsiteY20" fmla="*/ 0 h 2756289"/>
              <a:gd name="connsiteX21" fmla="*/ 1899664 w 11952941"/>
              <a:gd name="connsiteY21" fmla="*/ 0 h 2756289"/>
              <a:gd name="connsiteX22" fmla="*/ 1899664 w 11952941"/>
              <a:gd name="connsiteY22" fmla="*/ 2756289 h 2756289"/>
              <a:gd name="connsiteX23" fmla="*/ 0 w 11952941"/>
              <a:gd name="connsiteY23" fmla="*/ 2756289 h 2756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952941" h="2756289">
                <a:moveTo>
                  <a:pt x="10053277" y="0"/>
                </a:moveTo>
                <a:lnTo>
                  <a:pt x="11952941" y="0"/>
                </a:lnTo>
                <a:lnTo>
                  <a:pt x="11952941" y="2756289"/>
                </a:lnTo>
                <a:lnTo>
                  <a:pt x="10053277" y="2756289"/>
                </a:lnTo>
                <a:close/>
                <a:moveTo>
                  <a:pt x="8042623" y="0"/>
                </a:moveTo>
                <a:lnTo>
                  <a:pt x="9942287" y="0"/>
                </a:lnTo>
                <a:lnTo>
                  <a:pt x="9942287" y="2756289"/>
                </a:lnTo>
                <a:lnTo>
                  <a:pt x="8042623" y="2756289"/>
                </a:lnTo>
                <a:close/>
                <a:moveTo>
                  <a:pt x="6031967" y="0"/>
                </a:moveTo>
                <a:lnTo>
                  <a:pt x="7931631" y="0"/>
                </a:lnTo>
                <a:lnTo>
                  <a:pt x="7931631" y="2756289"/>
                </a:lnTo>
                <a:lnTo>
                  <a:pt x="6031967" y="2756289"/>
                </a:lnTo>
                <a:close/>
                <a:moveTo>
                  <a:pt x="4021312" y="0"/>
                </a:moveTo>
                <a:lnTo>
                  <a:pt x="5920975" y="0"/>
                </a:lnTo>
                <a:lnTo>
                  <a:pt x="5920975" y="2756289"/>
                </a:lnTo>
                <a:lnTo>
                  <a:pt x="4021312" y="2756289"/>
                </a:lnTo>
                <a:close/>
                <a:moveTo>
                  <a:pt x="2010656" y="0"/>
                </a:moveTo>
                <a:lnTo>
                  <a:pt x="3910320" y="0"/>
                </a:lnTo>
                <a:lnTo>
                  <a:pt x="3910320" y="2756289"/>
                </a:lnTo>
                <a:lnTo>
                  <a:pt x="2010656" y="2756289"/>
                </a:lnTo>
                <a:close/>
                <a:moveTo>
                  <a:pt x="0" y="0"/>
                </a:moveTo>
                <a:lnTo>
                  <a:pt x="1899664" y="0"/>
                </a:lnTo>
                <a:lnTo>
                  <a:pt x="1899664" y="2756289"/>
                </a:lnTo>
                <a:lnTo>
                  <a:pt x="0" y="275628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446616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992189" y="1306116"/>
            <a:ext cx="7004050" cy="283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40506" y="546497"/>
            <a:ext cx="7886700" cy="3333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79703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5"/>
          <p:cNvSpPr/>
          <p:nvPr userDrawn="1"/>
        </p:nvSpPr>
        <p:spPr>
          <a:xfrm>
            <a:off x="2" y="1"/>
            <a:ext cx="9143999" cy="390333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0573" tIns="20573" rIns="20573" bIns="20573" anchor="ctr"/>
          <a:lstStyle/>
          <a:p>
            <a:pPr marL="0" marR="0" lvl="0" indent="0" algn="l" defTabSz="334319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spc="-319">
                <a:solidFill>
                  <a:srgbClr val="53585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 kumimoji="0" sz="6000" b="1" i="0" u="none" strike="noStrike" kern="1200" cap="none" spc="-239" normalizeH="0" baseline="0" noProof="0" dirty="0">
              <a:ln>
                <a:noFill/>
              </a:ln>
              <a:solidFill>
                <a:srgbClr val="2B204F"/>
              </a:solidFill>
              <a:effectLst/>
              <a:uLnTx/>
              <a:uFillTx/>
              <a:latin typeface="Roboto Regular"/>
              <a:sym typeface="Roboto Regular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-1" y="3041071"/>
            <a:ext cx="9144001" cy="7424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300" b="0" i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2507937"/>
            <a:ext cx="9144000" cy="685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95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77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4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5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0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1" y="3903333"/>
            <a:ext cx="9144001" cy="110255"/>
          </a:xfrm>
          <a:prstGeom prst="rect">
            <a:avLst/>
          </a:prstGeom>
          <a:gradFill>
            <a:gsLst>
              <a:gs pos="0">
                <a:schemeClr val="accent2"/>
              </a:gs>
              <a:gs pos="48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91797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576403"/>
            <a:ext cx="4476750" cy="1998617"/>
          </a:xfrm>
          <a:prstGeom prst="rect">
            <a:avLst/>
          </a:prstGeom>
        </p:spPr>
      </p:sp>
      <p:sp>
        <p:nvSpPr>
          <p:cNvPr id="7" name="Rectangle 6"/>
          <p:cNvSpPr/>
          <p:nvPr userDrawn="1"/>
        </p:nvSpPr>
        <p:spPr>
          <a:xfrm>
            <a:off x="9021819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576403"/>
            <a:ext cx="125248" cy="19986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706180" y="1576402"/>
            <a:ext cx="3948721" cy="7840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100" b="0" i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706789" y="2511790"/>
            <a:ext cx="3948112" cy="1063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801247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mage -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text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20587"/>
            <a:ext cx="9144000" cy="1861457"/>
          </a:xfrm>
          <a:prstGeom prst="rect">
            <a:avLst/>
          </a:prstGeom>
          <a:solidFill>
            <a:srgbClr val="D9D9D9"/>
          </a:solidFill>
        </p:spPr>
        <p:txBody>
          <a:bodyPr/>
          <a:lstStyle>
            <a:lvl1pPr marL="0" indent="0" algn="ctr">
              <a:buFontTx/>
              <a:buNone/>
              <a:defRPr sz="1013"/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41300" y="546497"/>
            <a:ext cx="7886700" cy="398859"/>
          </a:xfrm>
          <a:prstGeom prst="rect">
            <a:avLst/>
          </a:prstGeom>
        </p:spPr>
        <p:txBody>
          <a:bodyPr/>
          <a:lstStyle>
            <a:lvl3pPr>
              <a:defRPr lang="en-US" sz="12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0" marR="0" lvl="2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63512059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Slide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4361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6705600" cy="857250"/>
          </a:xfrm>
        </p:spPr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2539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solidFill>
                  <a:srgbClr val="12539F"/>
                </a:solidFill>
              </a:defRPr>
            </a:lvl1pPr>
            <a:lvl2pPr>
              <a:defRPr sz="2000">
                <a:solidFill>
                  <a:srgbClr val="12539F"/>
                </a:solidFill>
              </a:defRPr>
            </a:lvl2pPr>
            <a:lvl3pPr>
              <a:defRPr sz="1800">
                <a:solidFill>
                  <a:srgbClr val="12539F"/>
                </a:solidFill>
              </a:defRPr>
            </a:lvl3pPr>
            <a:lvl4pPr>
              <a:defRPr sz="1600">
                <a:solidFill>
                  <a:srgbClr val="12539F"/>
                </a:solidFill>
              </a:defRPr>
            </a:lvl4pPr>
            <a:lvl5pPr>
              <a:defRPr sz="1600">
                <a:solidFill>
                  <a:srgbClr val="12539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2539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solidFill>
                  <a:srgbClr val="12539F"/>
                </a:solidFill>
              </a:defRPr>
            </a:lvl1pPr>
            <a:lvl2pPr>
              <a:defRPr sz="2000">
                <a:solidFill>
                  <a:srgbClr val="12539F"/>
                </a:solidFill>
              </a:defRPr>
            </a:lvl2pPr>
            <a:lvl3pPr>
              <a:defRPr sz="1800">
                <a:solidFill>
                  <a:srgbClr val="12539F"/>
                </a:solidFill>
              </a:defRPr>
            </a:lvl3pPr>
            <a:lvl4pPr>
              <a:defRPr sz="1600">
                <a:solidFill>
                  <a:srgbClr val="12539F"/>
                </a:solidFill>
              </a:defRPr>
            </a:lvl4pPr>
            <a:lvl5pPr>
              <a:defRPr sz="1600">
                <a:solidFill>
                  <a:srgbClr val="12539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893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Slide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41056" y="142876"/>
            <a:ext cx="7886700" cy="403982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2" y="142875"/>
            <a:ext cx="82769" cy="6008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41300" y="546499"/>
            <a:ext cx="7886700" cy="2826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2"/>
                </a:solidFill>
              </a:rPr>
              <a:t>Click to edit text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9337" y="1596628"/>
            <a:ext cx="7287869" cy="27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1666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82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69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047750"/>
            <a:ext cx="5111750" cy="3546873"/>
          </a:xfrm>
        </p:spPr>
        <p:txBody>
          <a:bodyPr/>
          <a:lstStyle>
            <a:lvl1pPr>
              <a:defRPr sz="3200">
                <a:solidFill>
                  <a:srgbClr val="12539F"/>
                </a:solidFill>
              </a:defRPr>
            </a:lvl1pPr>
            <a:lvl2pPr>
              <a:defRPr sz="2800">
                <a:solidFill>
                  <a:srgbClr val="12539F"/>
                </a:solidFill>
              </a:defRPr>
            </a:lvl2pPr>
            <a:lvl3pPr>
              <a:defRPr sz="2400">
                <a:solidFill>
                  <a:srgbClr val="12539F"/>
                </a:solidFill>
              </a:defRPr>
            </a:lvl3pPr>
            <a:lvl4pPr>
              <a:defRPr sz="2000">
                <a:solidFill>
                  <a:srgbClr val="12539F"/>
                </a:solidFill>
              </a:defRPr>
            </a:lvl4pPr>
            <a:lvl5pPr>
              <a:defRPr sz="2000">
                <a:solidFill>
                  <a:srgbClr val="12539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solidFill>
                  <a:srgbClr val="12539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5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0" y="3600450"/>
            <a:ext cx="5257800" cy="425054"/>
          </a:xfrm>
        </p:spPr>
        <p:txBody>
          <a:bodyPr anchor="b"/>
          <a:lstStyle>
            <a:lvl1pPr algn="l">
              <a:defRPr sz="2000" b="1">
                <a:solidFill>
                  <a:srgbClr val="12539F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459581"/>
            <a:ext cx="5257800" cy="3086100"/>
          </a:xfrm>
        </p:spPr>
        <p:txBody>
          <a:bodyPr/>
          <a:lstStyle>
            <a:lvl1pPr marL="0" indent="0">
              <a:buNone/>
              <a:defRPr sz="3200">
                <a:solidFill>
                  <a:srgbClr val="12539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905000" y="4025503"/>
            <a:ext cx="5257800" cy="603647"/>
          </a:xfrm>
        </p:spPr>
        <p:txBody>
          <a:bodyPr/>
          <a:lstStyle>
            <a:lvl1pPr marL="0" indent="0">
              <a:buNone/>
              <a:defRPr sz="1400">
                <a:solidFill>
                  <a:srgbClr val="12539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476750"/>
            <a:ext cx="914400" cy="273844"/>
          </a:xfrm>
        </p:spPr>
        <p:txBody>
          <a:bodyPr/>
          <a:lstStyle>
            <a:lvl1pPr>
              <a:defRPr sz="2400"/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96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209550"/>
            <a:ext cx="6705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058" y="4681030"/>
            <a:ext cx="914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7FE57CA-C3BB-4CDF-9199-AC495F2E26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lowchart: Connector 4"/>
          <p:cNvSpPr/>
          <p:nvPr/>
        </p:nvSpPr>
        <p:spPr>
          <a:xfrm>
            <a:off x="4829982" y="4943444"/>
            <a:ext cx="80947" cy="8094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Connector 12"/>
          <p:cNvSpPr/>
          <p:nvPr/>
        </p:nvSpPr>
        <p:spPr>
          <a:xfrm>
            <a:off x="7091347" y="4922051"/>
            <a:ext cx="80947" cy="8094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Box 8"/>
          <p:cNvSpPr txBox="1"/>
          <p:nvPr userDrawn="1"/>
        </p:nvSpPr>
        <p:spPr>
          <a:xfrm>
            <a:off x="1524000" y="4432299"/>
            <a:ext cx="7626096" cy="721335"/>
          </a:xfrm>
          <a:prstGeom prst="rect">
            <a:avLst/>
          </a:prstGeom>
          <a:solidFill>
            <a:srgbClr val="12539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16" name="Text Box 10"/>
          <p:cNvSpPr txBox="1"/>
          <p:nvPr userDrawn="1"/>
        </p:nvSpPr>
        <p:spPr>
          <a:xfrm>
            <a:off x="76201" y="4492427"/>
            <a:ext cx="9022158" cy="495300"/>
          </a:xfrm>
          <a:prstGeom prst="rect">
            <a:avLst/>
          </a:prstGeom>
          <a:solidFill>
            <a:srgbClr val="12539F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FFFFFF"/>
                </a:solidFill>
                <a:effectLst/>
                <a:latin typeface="Arial"/>
                <a:ea typeface="Calibri"/>
                <a:cs typeface="Times New Roman"/>
              </a:rPr>
              <a:t>HealthHelp.ca.gov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pic>
        <p:nvPicPr>
          <p:cNvPr id="14" name="Picture 13" descr="P:\A\213-Communications\InDesign Projects\Social Media Icons\Social Media Icons and names.jpg"/>
          <p:cNvPicPr/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" y="4432299"/>
            <a:ext cx="1568904" cy="721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125" y="4453668"/>
            <a:ext cx="1920391" cy="68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9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1C4F9D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600" b="1" kern="1200">
          <a:solidFill>
            <a:srgbClr val="1C4F9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C4F9D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C4F9D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C4F9D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C4F9D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dirty="0">
              <a:solidFill>
                <a:srgbClr val="1D1B1B">
                  <a:tint val="75000"/>
                </a:srgbClr>
              </a:solidFill>
            </a:endParaRPr>
          </a:p>
        </p:txBody>
      </p:sp>
      <p:sp>
        <p:nvSpPr>
          <p:cNvPr id="7" name="Slide Number Placeholder 8"/>
          <p:cNvSpPr txBox="1">
            <a:spLocks/>
          </p:cNvSpPr>
          <p:nvPr userDrawn="1"/>
        </p:nvSpPr>
        <p:spPr>
          <a:xfrm>
            <a:off x="8496974" y="4709787"/>
            <a:ext cx="725405" cy="352697"/>
          </a:xfrm>
          <a:prstGeom prst="ellipse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68952F-5E95-44E1-9562-3F7BE09D4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63513" y="4746185"/>
            <a:ext cx="542136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692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Page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9" y="4757727"/>
            <a:ext cx="892892" cy="29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6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4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dirty="0">
              <a:solidFill>
                <a:srgbClr val="1D1B1B">
                  <a:tint val="75000"/>
                </a:srgbClr>
              </a:solidFill>
            </a:endParaRPr>
          </a:p>
        </p:txBody>
      </p:sp>
      <p:sp>
        <p:nvSpPr>
          <p:cNvPr id="7" name="Slide Number Placeholder 8"/>
          <p:cNvSpPr txBox="1">
            <a:spLocks/>
          </p:cNvSpPr>
          <p:nvPr userDrawn="1"/>
        </p:nvSpPr>
        <p:spPr>
          <a:xfrm>
            <a:off x="8496974" y="4709787"/>
            <a:ext cx="725405" cy="352697"/>
          </a:xfrm>
          <a:prstGeom prst="ellipse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68952F-5E95-44E1-9562-3F7BE09D4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63513" y="4746185"/>
            <a:ext cx="542136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692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Page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9" y="4757727"/>
            <a:ext cx="892892" cy="29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1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91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4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dirty="0">
              <a:solidFill>
                <a:srgbClr val="1D1B1B">
                  <a:tint val="75000"/>
                </a:srgbClr>
              </a:solidFill>
            </a:endParaRPr>
          </a:p>
        </p:txBody>
      </p:sp>
      <p:sp>
        <p:nvSpPr>
          <p:cNvPr id="7" name="Slide Number Placeholder 8"/>
          <p:cNvSpPr txBox="1">
            <a:spLocks/>
          </p:cNvSpPr>
          <p:nvPr userDrawn="1"/>
        </p:nvSpPr>
        <p:spPr>
          <a:xfrm>
            <a:off x="8496974" y="4709787"/>
            <a:ext cx="725405" cy="352697"/>
          </a:xfrm>
          <a:prstGeom prst="ellipse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68952F-5E95-44E1-9562-3F7BE09D4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ctr" defTabSz="5143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63513" y="4746185"/>
            <a:ext cx="542136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3692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Page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9" y="4757727"/>
            <a:ext cx="892892" cy="29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1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9" r:id="rId14"/>
  </p:sldLayoutIdLst>
  <p:transition spd="slow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4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968827"/>
            <a:ext cx="9144000" cy="2204679"/>
          </a:xfrm>
        </p:spPr>
        <p:txBody>
          <a:bodyPr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kern="100" dirty="0">
                <a:effectLst/>
                <a:ea typeface="Aptos" panose="020B0004020202020204" pitchFamily="34" charset="0"/>
              </a:rPr>
              <a:t>Joint Legislative Informational Hearing: Assembly and Senate Health Committee</a:t>
            </a:r>
            <a:br>
              <a:rPr lang="en-US" sz="3200" kern="100" dirty="0">
                <a:effectLst/>
                <a:ea typeface="Aptos" panose="020B0004020202020204" pitchFamily="34" charset="0"/>
              </a:rPr>
            </a:br>
            <a:r>
              <a:rPr lang="en-US" sz="3200" b="1" kern="100" dirty="0">
                <a:effectLst/>
                <a:ea typeface="Aptos" panose="020B0004020202020204" pitchFamily="34" charset="0"/>
              </a:rPr>
              <a:t>2027 “Essential Health Benefits” (EHB) Benchmark Options</a:t>
            </a:r>
            <a:endParaRPr lang="en-US" sz="3200" kern="100" dirty="0">
              <a:effectLst/>
              <a:ea typeface="Aptos" panose="020B0004020202020204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0" y="3558988"/>
            <a:ext cx="9144000" cy="71901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1873A"/>
                </a:solidFill>
              </a:rPr>
              <a:t>Mary Watanabe, Director</a:t>
            </a:r>
          </a:p>
          <a:p>
            <a:endParaRPr lang="en-US" sz="3200" dirty="0">
              <a:solidFill>
                <a:srgbClr val="21873A"/>
              </a:solidFill>
            </a:endParaRPr>
          </a:p>
          <a:p>
            <a:endParaRPr lang="en-US" sz="2400" b="0" dirty="0">
              <a:solidFill>
                <a:srgbClr val="12539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3921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2F921-3888-4BDA-A483-3953FC00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txBody>
          <a:bodyPr/>
          <a:lstStyle/>
          <a:p>
            <a:r>
              <a:rPr lang="en-US" dirty="0"/>
              <a:t>Essential Health Benefits (EHBs)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DC795-F6EB-43F4-987B-02217AD43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693" y="1061626"/>
            <a:ext cx="8623549" cy="31697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b="0" dirty="0">
                <a:effectLst/>
                <a:ea typeface="Calibri" panose="020F0502020204030204" pitchFamily="34" charset="0"/>
              </a:rPr>
              <a:t>EHBs are the benefits that all non-grandfathered health plan contracts in the small group and individual market must cover under federal law and through requirements set forth in state statute.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b="0" dirty="0">
                <a:ea typeface="Calibri" panose="020F0502020204030204" pitchFamily="34" charset="0"/>
              </a:rPr>
              <a:t>Must include benefits from all 10 categories of benefits.</a:t>
            </a:r>
            <a:endParaRPr lang="en-US" sz="2500" dirty="0"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511810" indent="-51181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CDFB1-E929-4F02-B0D7-72236F2E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57CA-C3BB-4CDF-9199-AC495F2E268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681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2F921-3888-4BDA-A483-3953FC00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6750"/>
          </a:xfrm>
        </p:spPr>
        <p:txBody>
          <a:bodyPr/>
          <a:lstStyle/>
          <a:p>
            <a:r>
              <a:rPr lang="en-US" dirty="0"/>
              <a:t>EHB Categories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CDFB1-E929-4F02-B0D7-72236F2E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57CA-C3BB-4CDF-9199-AC495F2E268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8D9C691-7784-7843-2D79-D5FA9C37C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7" y="712696"/>
            <a:ext cx="4419599" cy="3697940"/>
          </a:xfrm>
        </p:spPr>
        <p:txBody>
          <a:bodyPr numCol="1"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Ambulatory patient services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Emergency services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Hospitalization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Maternity and newborn care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Mental health and substance use disorder services including behavioral health treatment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0" dirty="0">
                <a:ea typeface="Calibri" panose="020F0502020204030204" pitchFamily="34" charset="0"/>
              </a:rPr>
              <a:t>Prescription drugs  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8D9C691-7784-7843-2D79-D5FA9C37C611}"/>
              </a:ext>
            </a:extLst>
          </p:cNvPr>
          <p:cNvSpPr txBox="1">
            <a:spLocks/>
          </p:cNvSpPr>
          <p:nvPr/>
        </p:nvSpPr>
        <p:spPr>
          <a:xfrm>
            <a:off x="4939553" y="722780"/>
            <a:ext cx="4074459" cy="369794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b="1" kern="1200">
                <a:solidFill>
                  <a:srgbClr val="12539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2539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2539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2539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2539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buFont typeface="+mj-lt"/>
              <a:buAutoNum type="arabicPeriod" startAt="7"/>
            </a:pPr>
            <a:r>
              <a:rPr lang="en-US" sz="2400" b="0" dirty="0">
                <a:ea typeface="Calibri" panose="020F0502020204030204" pitchFamily="34" charset="0"/>
              </a:rPr>
              <a:t>Rehabilitative and habilitative services and devices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7"/>
            </a:pPr>
            <a:r>
              <a:rPr lang="en-US" sz="2400" b="0" dirty="0">
                <a:ea typeface="Calibri" panose="020F0502020204030204" pitchFamily="34" charset="0"/>
              </a:rPr>
              <a:t>Laboratory services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7"/>
            </a:pPr>
            <a:r>
              <a:rPr lang="en-US" sz="2400" b="0" dirty="0">
                <a:ea typeface="Calibri" panose="020F0502020204030204" pitchFamily="34" charset="0"/>
              </a:rPr>
              <a:t>Preventive and wellness services and chronic disease management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7"/>
            </a:pPr>
            <a:r>
              <a:rPr lang="en-US" sz="2400" b="0" dirty="0">
                <a:ea typeface="Calibri" panose="020F0502020204030204" pitchFamily="34" charset="0"/>
              </a:rPr>
              <a:t>Pediatric services, including oral and vision care </a:t>
            </a:r>
          </a:p>
        </p:txBody>
      </p:sp>
    </p:spTree>
    <p:extLst>
      <p:ext uri="{BB962C8B-B14F-4D97-AF65-F5344CB8AC3E}">
        <p14:creationId xmlns:p14="http://schemas.microsoft.com/office/powerpoint/2010/main" val="44161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2F921-3888-4BDA-A483-3953FC00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txBody>
          <a:bodyPr/>
          <a:lstStyle/>
          <a:p>
            <a:r>
              <a:rPr lang="en-US" dirty="0"/>
              <a:t>Essential Health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DC795-F6EB-43F4-987B-02217AD43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85" y="1061626"/>
            <a:ext cx="8756558" cy="333108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4200" b="0" dirty="0">
                <a:ea typeface="Calibri" panose="020F0502020204030204" pitchFamily="34" charset="0"/>
              </a:rPr>
              <a:t>Per federal requirements, states choose a “benchmark plan,” to establish the EHB benefits in that state.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4200" b="0" dirty="0">
                <a:ea typeface="Calibri" panose="020F0502020204030204" pitchFamily="34" charset="0"/>
              </a:rPr>
              <a:t>States could not select benefits ala carte—had to chose an existing plan product.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4200" b="0" dirty="0">
                <a:ea typeface="Calibri" panose="020F0502020204030204" pitchFamily="34" charset="0"/>
              </a:rPr>
              <a:t>California selected the 2014 Kaiser Foundation Health Plan Small Group HMO 30 plan to be California’s benchmark plan.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4200" b="0" dirty="0">
                <a:ea typeface="Calibri" panose="020F0502020204030204" pitchFamily="34" charset="0"/>
              </a:rPr>
              <a:t>Historically, a state must defray the costs of mandated benefits that “exceed EHB.”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2500" dirty="0"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511810" indent="-51181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CDFB1-E929-4F02-B0D7-72236F2E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57CA-C3BB-4CDF-9199-AC495F2E268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50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2F921-3888-4BDA-A483-3953FC00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71804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DC795-F6EB-43F4-987B-02217AD43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17" y="793102"/>
            <a:ext cx="8731125" cy="38722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June 27, 2024: First public meeting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January 28, 2025: Second public meeting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February 11, 2025: Legislative hearing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Mid-February 2025: Finalize benefit decisions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March 2025: First public comment period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April 2025: Second public comment period (if needed)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May 2025: Submit application to CMS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600" b="0" dirty="0">
                <a:ea typeface="Calibri" panose="020F0502020204030204" pitchFamily="34" charset="0"/>
              </a:rPr>
              <a:t>January 1, 2027: Effective date of new benchmark plan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400" b="0" dirty="0"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400" b="0" dirty="0"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500" dirty="0"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511810" indent="-51181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CDFB1-E929-4F02-B0D7-72236F2E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57CA-C3BB-4CDF-9199-AC495F2E268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89659"/>
      </p:ext>
    </p:extLst>
  </p:cSld>
  <p:clrMapOvr>
    <a:masterClrMapping/>
  </p:clrMapOvr>
</p:sld>
</file>

<file path=ppt/theme/theme1.xml><?xml version="1.0" encoding="utf-8"?>
<a:theme xmlns:a="http://schemas.openxmlformats.org/drawingml/2006/main" name="DMHC PowerPoint Template draft 1.25.16 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CG_WideScreen">
  <a:themeElements>
    <a:clrScheme name="Wakely">
      <a:dk1>
        <a:srgbClr val="1D1B1B"/>
      </a:dk1>
      <a:lt1>
        <a:srgbClr val="FFFFFF"/>
      </a:lt1>
      <a:dk2>
        <a:srgbClr val="1D1B1B"/>
      </a:dk2>
      <a:lt2>
        <a:srgbClr val="FFFFFF"/>
      </a:lt2>
      <a:accent1>
        <a:srgbClr val="263692"/>
      </a:accent1>
      <a:accent2>
        <a:srgbClr val="00AEEF"/>
      </a:accent2>
      <a:accent3>
        <a:srgbClr val="2B204F"/>
      </a:accent3>
      <a:accent4>
        <a:srgbClr val="DC4405"/>
      </a:accent4>
      <a:accent5>
        <a:srgbClr val="FFB500"/>
      </a:accent5>
      <a:accent6>
        <a:srgbClr val="83BD00"/>
      </a:accent6>
      <a:hlink>
        <a:srgbClr val="263692"/>
      </a:hlink>
      <a:folHlink>
        <a:srgbClr val="2B204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kely Theme" id="{827BD843-C518-BD44-BEF1-528BC00FC1E8}" vid="{CE1C2FEA-04CA-D24D-8B55-79F5FA8217AD}"/>
    </a:ext>
  </a:extLst>
</a:theme>
</file>

<file path=ppt/theme/theme3.xml><?xml version="1.0" encoding="utf-8"?>
<a:theme xmlns:a="http://schemas.openxmlformats.org/drawingml/2006/main" name="1_WCG_WideScreen">
  <a:themeElements>
    <a:clrScheme name="Wakely">
      <a:dk1>
        <a:srgbClr val="1D1B1B"/>
      </a:dk1>
      <a:lt1>
        <a:srgbClr val="FFFFFF"/>
      </a:lt1>
      <a:dk2>
        <a:srgbClr val="1D1B1B"/>
      </a:dk2>
      <a:lt2>
        <a:srgbClr val="FFFFFF"/>
      </a:lt2>
      <a:accent1>
        <a:srgbClr val="263692"/>
      </a:accent1>
      <a:accent2>
        <a:srgbClr val="00AEEF"/>
      </a:accent2>
      <a:accent3>
        <a:srgbClr val="2B204F"/>
      </a:accent3>
      <a:accent4>
        <a:srgbClr val="DC4405"/>
      </a:accent4>
      <a:accent5>
        <a:srgbClr val="FFB500"/>
      </a:accent5>
      <a:accent6>
        <a:srgbClr val="83BD00"/>
      </a:accent6>
      <a:hlink>
        <a:srgbClr val="263692"/>
      </a:hlink>
      <a:folHlink>
        <a:srgbClr val="2B204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kely Theme" id="{827BD843-C518-BD44-BEF1-528BC00FC1E8}" vid="{CE1C2FEA-04CA-D24D-8B55-79F5FA8217AD}"/>
    </a:ext>
  </a:extLst>
</a:theme>
</file>

<file path=ppt/theme/theme4.xml><?xml version="1.0" encoding="utf-8"?>
<a:theme xmlns:a="http://schemas.openxmlformats.org/drawingml/2006/main" name="2_WCG_WideScreen">
  <a:themeElements>
    <a:clrScheme name="Wakely">
      <a:dk1>
        <a:srgbClr val="1D1B1B"/>
      </a:dk1>
      <a:lt1>
        <a:srgbClr val="FFFFFF"/>
      </a:lt1>
      <a:dk2>
        <a:srgbClr val="1D1B1B"/>
      </a:dk2>
      <a:lt2>
        <a:srgbClr val="FFFFFF"/>
      </a:lt2>
      <a:accent1>
        <a:srgbClr val="263692"/>
      </a:accent1>
      <a:accent2>
        <a:srgbClr val="00AEEF"/>
      </a:accent2>
      <a:accent3>
        <a:srgbClr val="2B204F"/>
      </a:accent3>
      <a:accent4>
        <a:srgbClr val="DC4405"/>
      </a:accent4>
      <a:accent5>
        <a:srgbClr val="FFB500"/>
      </a:accent5>
      <a:accent6>
        <a:srgbClr val="83BD00"/>
      </a:accent6>
      <a:hlink>
        <a:srgbClr val="263692"/>
      </a:hlink>
      <a:folHlink>
        <a:srgbClr val="2B204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kely Theme" id="{827BD843-C518-BD44-BEF1-528BC00FC1E8}" vid="{CE1C2FEA-04CA-D24D-8B55-79F5FA8217A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30053B59CF734C8158B55B591014FF" ma:contentTypeVersion="9" ma:contentTypeDescription="Create a new document." ma:contentTypeScope="" ma:versionID="279fa5de644b4d7015dcd66922efe2ff">
  <xsd:schema xmlns:xsd="http://www.w3.org/2001/XMLSchema" xmlns:xs="http://www.w3.org/2001/XMLSchema" xmlns:p="http://schemas.microsoft.com/office/2006/metadata/properties" xmlns:ns2="91dc35c1-3c9c-42ff-a35c-ce7dc233f929" xmlns:ns3="d0584499-c64f-49ad-8fe1-bcd449475c99" targetNamespace="http://schemas.microsoft.com/office/2006/metadata/properties" ma:root="true" ma:fieldsID="ac0e10410cd272a7b761a8a3b176b16c" ns2:_="" ns3:_="">
    <xsd:import namespace="91dc35c1-3c9c-42ff-a35c-ce7dc233f929"/>
    <xsd:import namespace="d0584499-c64f-49ad-8fe1-bcd449475c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dc35c1-3c9c-42ff-a35c-ce7dc233f9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584499-c64f-49ad-8fe1-bcd449475c9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0584499-c64f-49ad-8fe1-bcd449475c99">
      <UserInfo>
        <DisplayName>Ballard, Christopher@DMHC</DisplayName>
        <AccountId>253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BB164-8913-4557-9BF0-0E86F9FCC9AA}">
  <ds:schemaRefs>
    <ds:schemaRef ds:uri="91dc35c1-3c9c-42ff-a35c-ce7dc233f929"/>
    <ds:schemaRef ds:uri="d0584499-c64f-49ad-8fe1-bcd449475c9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AE3FC15-B377-4101-A87C-CD044111D4D7}">
  <ds:schemaRefs>
    <ds:schemaRef ds:uri="d0584499-c64f-49ad-8fe1-bcd449475c99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1dc35c1-3c9c-42ff-a35c-ce7dc233f929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2A8D207-DA34-47D6-8BF4-FB9119720C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272</Words>
  <Application>Microsoft Office PowerPoint</Application>
  <PresentationFormat>On-screen Show (16:9)</PresentationFormat>
  <Paragraphs>44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Roboto Regular</vt:lpstr>
      <vt:lpstr>Wingdings</vt:lpstr>
      <vt:lpstr>DMHC PowerPoint Template draft 1.25.16 B</vt:lpstr>
      <vt:lpstr>WCG_WideScreen</vt:lpstr>
      <vt:lpstr>1_WCG_WideScreen</vt:lpstr>
      <vt:lpstr>2_WCG_WideScreen</vt:lpstr>
      <vt:lpstr>Joint Legislative Informational Hearing: Assembly and Senate Health Committee 2027 “Essential Health Benefits” (EHB) Benchmark Options</vt:lpstr>
      <vt:lpstr>Essential Health Benefits (EHBs)</vt:lpstr>
      <vt:lpstr>EHB Categories</vt:lpstr>
      <vt:lpstr>Essential Health Benefits</vt:lpstr>
      <vt:lpstr>Timeline</vt:lpstr>
    </vt:vector>
  </TitlesOfParts>
  <Company>Department of Managed Health Care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DMHC 101 PowerPoint Template.pptx</dc:title>
  <dc:creator>DMHC</dc:creator>
  <cp:lastModifiedBy>Watanabe, Mary@DMHC</cp:lastModifiedBy>
  <cp:revision>14</cp:revision>
  <cp:lastPrinted>2024-06-17T16:16:43Z</cp:lastPrinted>
  <dcterms:created xsi:type="dcterms:W3CDTF">2016-03-29T21:20:37Z</dcterms:created>
  <dcterms:modified xsi:type="dcterms:W3CDTF">2025-02-09T18:03:37Z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0x0101003530053B59CF734C8158B55B591014FF</vt:lpwstr>
  </property>
</Properties>
</file>